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84" r:id="rId2"/>
    <p:sldId id="282" r:id="rId3"/>
    <p:sldId id="288" r:id="rId4"/>
    <p:sldId id="256" r:id="rId5"/>
    <p:sldId id="285" r:id="rId6"/>
    <p:sldId id="286" r:id="rId7"/>
    <p:sldId id="305" r:id="rId8"/>
    <p:sldId id="287" r:id="rId9"/>
    <p:sldId id="283" r:id="rId10"/>
    <p:sldId id="306" r:id="rId11"/>
    <p:sldId id="269" r:id="rId12"/>
    <p:sldId id="279" r:id="rId13"/>
    <p:sldId id="265" r:id="rId14"/>
    <p:sldId id="264" r:id="rId15"/>
    <p:sldId id="281" r:id="rId16"/>
    <p:sldId id="263" r:id="rId17"/>
    <p:sldId id="280" r:id="rId18"/>
    <p:sldId id="266" r:id="rId19"/>
    <p:sldId id="267" r:id="rId20"/>
    <p:sldId id="268" r:id="rId21"/>
    <p:sldId id="260" r:id="rId22"/>
    <p:sldId id="289" r:id="rId23"/>
    <p:sldId id="290" r:id="rId24"/>
    <p:sldId id="296" r:id="rId25"/>
    <p:sldId id="291" r:id="rId26"/>
    <p:sldId id="292" r:id="rId27"/>
    <p:sldId id="293" r:id="rId28"/>
    <p:sldId id="294" r:id="rId29"/>
    <p:sldId id="307" r:id="rId30"/>
    <p:sldId id="297" r:id="rId31"/>
    <p:sldId id="295" r:id="rId32"/>
    <p:sldId id="308" r:id="rId33"/>
    <p:sldId id="298" r:id="rId34"/>
    <p:sldId id="309" r:id="rId35"/>
    <p:sldId id="299" r:id="rId36"/>
    <p:sldId id="310" r:id="rId37"/>
    <p:sldId id="300" r:id="rId38"/>
    <p:sldId id="301" r:id="rId39"/>
    <p:sldId id="302" r:id="rId40"/>
    <p:sldId id="303" r:id="rId41"/>
    <p:sldId id="273" r:id="rId42"/>
    <p:sldId id="304" r:id="rId43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99"/>
    <a:srgbClr val="FFFFFF"/>
    <a:srgbClr val="333399"/>
    <a:srgbClr val="0000FF"/>
    <a:srgbClr val="3399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041" autoAdjust="0"/>
  </p:normalViewPr>
  <p:slideViewPr>
    <p:cSldViewPr>
      <p:cViewPr>
        <p:scale>
          <a:sx n="100" d="100"/>
          <a:sy n="100" d="100"/>
        </p:scale>
        <p:origin x="1205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B2ED1-45EA-4ACA-9E83-9803013ABC7C}" type="datetimeFigureOut">
              <a:rPr lang="ru-RU" smtClean="0"/>
              <a:t>26.09.2016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6DA38-8E39-4D5A-9802-D474520C0A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652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6DA38-8E39-4D5A-9802-D474520C0A3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231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830EDC-0E0E-46BC-923C-7679C0A36451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252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CB2F23-5159-497F-9304-9C6B84F88355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273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EE6B61-4540-43C6-A93C-0F41BE2AC702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6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E82D76-6E89-4B31-86FA-C27C2AEE680D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434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80F96-ABFD-4B8B-A716-ECE6BF4577E5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51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8B6C72-E72F-4E64-844E-8F86C20A6F47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248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446332-57E5-4BC9-96E2-470793CAB54F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316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3AA55-BF96-42DD-AD75-815A82A0BC81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7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087C1-6F58-4F6D-9060-D3EE87EB1D18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75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9AD24A-813D-45B6-94E6-BC38C0BD3842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23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22D114-A005-414D-BB25-9CA11E321E54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358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2FEACFB-7007-4E7D-9C91-B3D2E99D935D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C%D0%B5%D0%B4%D0%B8%D0%B0%D0%BD%D0%B0_%28%D1%81%D1%82%D0%B0%D1%82%D0%B8%D1%81%D1%82%D0%B8%D0%BA%D0%B0%29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23302" y="10077"/>
            <a:ext cx="8938701" cy="828124"/>
          </a:xfrm>
        </p:spPr>
        <p:txBody>
          <a:bodyPr/>
          <a:lstStyle/>
          <a:p>
            <a:r>
              <a:rPr lang="ru-RU" dirty="0" smtClean="0">
                <a:solidFill>
                  <a:srgbClr val="FFFF66"/>
                </a:solidFill>
              </a:rPr>
              <a:t>Немного про статистику шума</a:t>
            </a:r>
            <a:endParaRPr lang="ru-RU" dirty="0">
              <a:solidFill>
                <a:srgbClr val="FFFF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00600" y="952638"/>
            <a:ext cx="41910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rgbClr val="FFFF66"/>
                </a:solidFill>
              </a:rPr>
              <a:t>При многократном измерении мы всегда получаем немного разные величины. Среднее значение для всего набора измерений является наиболее вероятным значением измеряемой величины. Разброс измерений вокруг среднего – шум.</a:t>
            </a:r>
          </a:p>
          <a:p>
            <a:pPr algn="just"/>
            <a:r>
              <a:rPr lang="ru-RU" dirty="0">
                <a:solidFill>
                  <a:srgbClr val="FFFF66"/>
                </a:solidFill>
              </a:rPr>
              <a:t>Мерой шума является стандартное (среднеквадратическое) отклонение – сигма (</a:t>
            </a:r>
            <a:r>
              <a:rPr lang="el-GR" dirty="0">
                <a:solidFill>
                  <a:srgbClr val="FFFF66"/>
                </a:solidFill>
              </a:rPr>
              <a:t>σ</a:t>
            </a:r>
            <a:r>
              <a:rPr lang="ru-RU" dirty="0">
                <a:solidFill>
                  <a:srgbClr val="FFFF66"/>
                </a:solidFill>
              </a:rPr>
              <a:t>).</a:t>
            </a:r>
          </a:p>
          <a:p>
            <a:endParaRPr lang="en-US" dirty="0" smtClean="0">
              <a:solidFill>
                <a:srgbClr val="FFFF66"/>
              </a:solidFill>
            </a:endParaRPr>
          </a:p>
        </p:txBody>
      </p:sp>
      <p:pic>
        <p:nvPicPr>
          <p:cNvPr id="7170" name="Picture 2" descr="https://upload.wikimedia.org/wikipedia/commons/thumb/a/a9/Empirical_Rule.PNG/350px-Empirical_Ru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52638"/>
            <a:ext cx="4667414" cy="338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" y="4448617"/>
            <a:ext cx="8839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rgbClr val="FFFF66"/>
                </a:solidFill>
              </a:rPr>
              <a:t>Правило 3-х сигм: с вероятностью 68% результат измерения находится в диапазоне ±</a:t>
            </a:r>
            <a:r>
              <a:rPr lang="el-GR" dirty="0">
                <a:solidFill>
                  <a:srgbClr val="FFFF66"/>
                </a:solidFill>
              </a:rPr>
              <a:t>σ</a:t>
            </a:r>
            <a:r>
              <a:rPr lang="ru-RU" dirty="0">
                <a:solidFill>
                  <a:srgbClr val="FFFF66"/>
                </a:solidFill>
              </a:rPr>
              <a:t> от среднего, с вероятностью 99.7% результат измерения находится в диапазоне ±3</a:t>
            </a:r>
            <a:r>
              <a:rPr lang="el-GR" dirty="0">
                <a:solidFill>
                  <a:srgbClr val="FFFF66"/>
                </a:solidFill>
              </a:rPr>
              <a:t>σ</a:t>
            </a:r>
            <a:r>
              <a:rPr lang="ru-RU" dirty="0">
                <a:solidFill>
                  <a:srgbClr val="FFFF66"/>
                </a:solidFill>
              </a:rPr>
              <a:t> от среднего.</a:t>
            </a:r>
          </a:p>
          <a:p>
            <a:pPr algn="just"/>
            <a:r>
              <a:rPr lang="ru-RU" dirty="0">
                <a:solidFill>
                  <a:srgbClr val="FFFF66"/>
                </a:solidFill>
              </a:rPr>
              <a:t>Если измерение показало результат который находится на пределами диапазона ±3</a:t>
            </a:r>
            <a:r>
              <a:rPr lang="el-GR" dirty="0">
                <a:solidFill>
                  <a:srgbClr val="FFFF66"/>
                </a:solidFill>
              </a:rPr>
              <a:t>σ</a:t>
            </a:r>
            <a:r>
              <a:rPr lang="ru-RU" dirty="0">
                <a:solidFill>
                  <a:srgbClr val="FFFF66"/>
                </a:solidFill>
              </a:rPr>
              <a:t>, то с большой вероятностью он не является случайной ошибкой. Пример – обнаружение бозона </a:t>
            </a:r>
            <a:r>
              <a:rPr lang="ru-RU" dirty="0" err="1">
                <a:solidFill>
                  <a:srgbClr val="FFFF66"/>
                </a:solidFill>
              </a:rPr>
              <a:t>Хиггса</a:t>
            </a:r>
            <a:r>
              <a:rPr lang="ru-RU" dirty="0">
                <a:solidFill>
                  <a:srgbClr val="FFFF66"/>
                </a:solidFill>
              </a:rPr>
              <a:t> с вероятностью 5</a:t>
            </a:r>
            <a:r>
              <a:rPr lang="el-GR" dirty="0">
                <a:solidFill>
                  <a:srgbClr val="FFFF66"/>
                </a:solidFill>
              </a:rPr>
              <a:t>σ</a:t>
            </a:r>
            <a:r>
              <a:rPr lang="ru-RU" dirty="0" smtClean="0">
                <a:solidFill>
                  <a:srgbClr val="FFFF66"/>
                </a:solidFill>
              </a:rPr>
              <a:t>. Впрочем, это может быть так же и грубым нарушением методики измерения.</a:t>
            </a:r>
            <a:endParaRPr lang="ru-RU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6250"/>
          <a:stretch/>
        </p:blipFill>
        <p:spPr>
          <a:xfrm>
            <a:off x="329170" y="1169563"/>
            <a:ext cx="7671830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1" y="58674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66"/>
                </a:solidFill>
              </a:rPr>
              <a:t>То же самое, что и на предыдущем слайде, но вычитается среднее по 10 «кадрам».</a:t>
            </a:r>
            <a:endParaRPr lang="ru-RU" dirty="0">
              <a:solidFill>
                <a:srgbClr val="FFFF6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228600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66"/>
                </a:solidFill>
              </a:rPr>
              <a:t>Но если мы вычтем усредненный «кадр», то увеличение шума для разности будет не таким большим. Именно поэтому используют не единичный </a:t>
            </a:r>
            <a:r>
              <a:rPr lang="en-US" dirty="0" smtClean="0">
                <a:solidFill>
                  <a:srgbClr val="FFFF66"/>
                </a:solidFill>
              </a:rPr>
              <a:t>dark</a:t>
            </a:r>
            <a:r>
              <a:rPr lang="ru-RU" dirty="0" smtClean="0">
                <a:solidFill>
                  <a:srgbClr val="FFFF66"/>
                </a:solidFill>
              </a:rPr>
              <a:t>, а усредненный </a:t>
            </a:r>
            <a:r>
              <a:rPr lang="en-US" dirty="0" err="1" smtClean="0">
                <a:solidFill>
                  <a:srgbClr val="FFFF66"/>
                </a:solidFill>
              </a:rPr>
              <a:t>superdark</a:t>
            </a:r>
            <a:r>
              <a:rPr lang="ru-RU" dirty="0">
                <a:solidFill>
                  <a:srgbClr val="FFFF6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239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87630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FF66"/>
                </a:solidFill>
              </a:rPr>
              <a:t>Квантовая эффективность определяется как отношение количества зарегистрированных  фотонов к количеству упавших на приемник (</a:t>
            </a:r>
            <a:r>
              <a:rPr lang="en-US" dirty="0">
                <a:solidFill>
                  <a:srgbClr val="FFFF66"/>
                </a:solidFill>
              </a:rPr>
              <a:t>Quantum Efficiency - QE</a:t>
            </a:r>
            <a:r>
              <a:rPr lang="ru-RU" dirty="0">
                <a:solidFill>
                  <a:srgbClr val="FFFF66"/>
                </a:solidFill>
              </a:rPr>
              <a:t>).    </a:t>
            </a:r>
          </a:p>
        </p:txBody>
      </p:sp>
      <p:pic>
        <p:nvPicPr>
          <p:cNvPr id="1026" name="Picture 2" descr="http://www.andor.com/images/ikon-l_936_q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143000"/>
            <a:ext cx="4800600" cy="42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29201" y="1075730"/>
            <a:ext cx="4038599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FF66"/>
                </a:solidFill>
              </a:rPr>
              <a:t>Квантовая </a:t>
            </a:r>
            <a:r>
              <a:rPr lang="ru-RU" dirty="0" smtClean="0">
                <a:solidFill>
                  <a:srgbClr val="FFFF66"/>
                </a:solidFill>
              </a:rPr>
              <a:t>эффективность для разных длин волн лучших образцов ПЗС (производитель - </a:t>
            </a:r>
            <a:r>
              <a:rPr lang="en-US" dirty="0" smtClean="0">
                <a:solidFill>
                  <a:srgbClr val="FFFF66"/>
                </a:solidFill>
              </a:rPr>
              <a:t>E2V</a:t>
            </a:r>
            <a:r>
              <a:rPr lang="ru-RU" dirty="0" smtClean="0">
                <a:solidFill>
                  <a:srgbClr val="FFFF66"/>
                </a:solidFill>
              </a:rPr>
              <a:t>, обратная засветка, толстые, покрытие </a:t>
            </a:r>
            <a:r>
              <a:rPr lang="en-US" dirty="0" smtClean="0">
                <a:solidFill>
                  <a:srgbClr val="FFFF66"/>
                </a:solidFill>
              </a:rPr>
              <a:t>BEX2</a:t>
            </a:r>
            <a:r>
              <a:rPr lang="ru-RU" dirty="0" smtClean="0">
                <a:solidFill>
                  <a:srgbClr val="FFFF66"/>
                </a:solidFill>
              </a:rPr>
              <a:t>, глубокое обеднение).</a:t>
            </a:r>
          </a:p>
          <a:p>
            <a:endParaRPr lang="ru-RU" dirty="0" smtClean="0">
              <a:solidFill>
                <a:srgbClr val="FFFF66"/>
              </a:solidFill>
            </a:endParaRPr>
          </a:p>
          <a:p>
            <a:r>
              <a:rPr lang="ru-RU" dirty="0" smtClean="0">
                <a:solidFill>
                  <a:srgbClr val="FFFF66"/>
                </a:solidFill>
              </a:rPr>
              <a:t>Для сравнения кривая </a:t>
            </a:r>
            <a:r>
              <a:rPr lang="en-US" dirty="0" smtClean="0">
                <a:solidFill>
                  <a:srgbClr val="FFFF66"/>
                </a:solidFill>
              </a:rPr>
              <a:t>QE </a:t>
            </a:r>
            <a:r>
              <a:rPr lang="ru-RU" dirty="0" smtClean="0">
                <a:solidFill>
                  <a:srgbClr val="FFFF66"/>
                </a:solidFill>
              </a:rPr>
              <a:t>типичных </a:t>
            </a:r>
            <a:r>
              <a:rPr lang="ru-RU" dirty="0" err="1" smtClean="0">
                <a:solidFill>
                  <a:srgbClr val="FFFF66"/>
                </a:solidFill>
              </a:rPr>
              <a:t>прямозасвеченных</a:t>
            </a:r>
            <a:r>
              <a:rPr lang="ru-RU" dirty="0" smtClean="0">
                <a:solidFill>
                  <a:srgbClr val="FFFF66"/>
                </a:solidFill>
              </a:rPr>
              <a:t> (</a:t>
            </a:r>
            <a:r>
              <a:rPr lang="en-US" dirty="0" smtClean="0">
                <a:solidFill>
                  <a:srgbClr val="FFFF66"/>
                </a:solidFill>
              </a:rPr>
              <a:t>FI)</a:t>
            </a:r>
            <a:r>
              <a:rPr lang="ru-RU" dirty="0" smtClean="0">
                <a:solidFill>
                  <a:srgbClr val="FFFF66"/>
                </a:solidFill>
              </a:rPr>
              <a:t> ПЗС применяемых в бюджетных камерах.</a:t>
            </a:r>
            <a:endParaRPr lang="ru-RU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50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52400"/>
            <a:ext cx="8592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FF66"/>
                </a:solidFill>
              </a:rPr>
              <a:t>Квантовая </a:t>
            </a:r>
            <a:r>
              <a:rPr lang="ru-RU" dirty="0" smtClean="0">
                <a:solidFill>
                  <a:srgbClr val="FFFF66"/>
                </a:solidFill>
              </a:rPr>
              <a:t>эффективность некоторых цифровых камер в сравнении с </a:t>
            </a:r>
            <a:r>
              <a:rPr lang="en-US" dirty="0" smtClean="0">
                <a:solidFill>
                  <a:srgbClr val="FFFF66"/>
                </a:solidFill>
              </a:rPr>
              <a:t>FI </a:t>
            </a:r>
            <a:r>
              <a:rPr lang="ru-RU" dirty="0" smtClean="0">
                <a:solidFill>
                  <a:srgbClr val="FFFF66"/>
                </a:solidFill>
              </a:rPr>
              <a:t>ПЗС </a:t>
            </a:r>
            <a:r>
              <a:rPr lang="en-US" dirty="0" smtClean="0">
                <a:solidFill>
                  <a:srgbClr val="FFFF66"/>
                </a:solidFill>
              </a:rPr>
              <a:t>KAF-3200ME</a:t>
            </a:r>
            <a:r>
              <a:rPr lang="ru-RU" dirty="0" smtClean="0">
                <a:solidFill>
                  <a:srgbClr val="FFFF66"/>
                </a:solidFill>
              </a:rPr>
              <a:t>. Типичная цифровая камера имеет намного меньшую </a:t>
            </a:r>
            <a:r>
              <a:rPr lang="en-US" dirty="0" smtClean="0">
                <a:solidFill>
                  <a:srgbClr val="FFFF66"/>
                </a:solidFill>
              </a:rPr>
              <a:t>QE</a:t>
            </a:r>
            <a:r>
              <a:rPr lang="ru-RU" dirty="0" smtClean="0">
                <a:solidFill>
                  <a:srgbClr val="FFFF66"/>
                </a:solidFill>
              </a:rPr>
              <a:t> по сравнению с типичной ПЗС.</a:t>
            </a:r>
            <a:endParaRPr lang="ru-RU" dirty="0">
              <a:solidFill>
                <a:srgbClr val="FFFF66"/>
              </a:solidFill>
            </a:endParaRPr>
          </a:p>
        </p:txBody>
      </p:sp>
      <p:pic>
        <p:nvPicPr>
          <p:cNvPr id="1028" name="Picture 4" descr="http://www.astrosurf.com/buil/50d/canon_40d_50d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5" y="1249655"/>
            <a:ext cx="4127989" cy="405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astrosurf.com/buil/50d/canon_5d_5d2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49655"/>
            <a:ext cx="4183558" cy="405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53602" y="5421868"/>
            <a:ext cx="4467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66"/>
                </a:solidFill>
              </a:rPr>
              <a:t>http://www.astrosurf.com/buil/50d/test.htm</a:t>
            </a:r>
            <a:endParaRPr lang="ru-RU" i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1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2704" y="152400"/>
            <a:ext cx="406895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Шум считывания </a:t>
            </a:r>
            <a:r>
              <a:rPr lang="ru-RU" sz="1600" dirty="0" smtClean="0">
                <a:solidFill>
                  <a:srgbClr val="FFFF66"/>
                </a:solidFill>
              </a:rPr>
              <a:t>измеряется </a:t>
            </a:r>
            <a:r>
              <a:rPr lang="ru-RU" sz="1600" dirty="0">
                <a:solidFill>
                  <a:srgbClr val="FFFF66"/>
                </a:solidFill>
              </a:rPr>
              <a:t>в электронах на пиксель, внесенных в конечный сигнал после считывания ПЗС.</a:t>
            </a:r>
          </a:p>
          <a:p>
            <a:r>
              <a:rPr lang="ru-RU" sz="1600" dirty="0">
                <a:solidFill>
                  <a:srgbClr val="FFFF66"/>
                </a:solidFill>
              </a:rPr>
              <a:t>Ошибка АЦ преобразователя + шум усилителя + «призрачные электроны» вносят аддитивную неопределенность в выходной сигнал (флуктуации). Среднеквадратическое отклонение этих флуктуаций (1 сигма) и есть шум считывания.</a:t>
            </a:r>
          </a:p>
          <a:p>
            <a:r>
              <a:rPr lang="ru-RU" sz="1600" dirty="0" smtClean="0">
                <a:solidFill>
                  <a:srgbClr val="FFFF66"/>
                </a:solidFill>
              </a:rPr>
              <a:t>Зависит </a:t>
            </a:r>
            <a:r>
              <a:rPr lang="ru-RU" sz="1600" dirty="0">
                <a:solidFill>
                  <a:srgbClr val="FFFF66"/>
                </a:solidFill>
              </a:rPr>
              <a:t>от скорости считывания и температуры.</a:t>
            </a:r>
          </a:p>
          <a:p>
            <a:r>
              <a:rPr lang="ru-RU" sz="1600" dirty="0" smtClean="0">
                <a:solidFill>
                  <a:srgbClr val="FFFF66"/>
                </a:solidFill>
              </a:rPr>
              <a:t>Шум </a:t>
            </a:r>
            <a:r>
              <a:rPr lang="ru-RU" sz="1600" dirty="0">
                <a:solidFill>
                  <a:srgbClr val="FFFF66"/>
                </a:solidFill>
              </a:rPr>
              <a:t>считывания современных ПЗС-камер лежит ниже границы 10 </a:t>
            </a:r>
            <a:r>
              <a:rPr lang="en-US" sz="1600" dirty="0" smtClean="0">
                <a:solidFill>
                  <a:srgbClr val="FFFF66"/>
                </a:solidFill>
              </a:rPr>
              <a:t>e/pix</a:t>
            </a:r>
            <a:endParaRPr lang="en-US" sz="1600" dirty="0">
              <a:solidFill>
                <a:srgbClr val="FFFF66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28600"/>
            <a:ext cx="4648200" cy="3664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92704" y="3886200"/>
            <a:ext cx="87988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FFFF66"/>
                </a:solidFill>
              </a:rPr>
              <a:t>Предположим, что изначально в пикселе не содержалось электронов, тогда из-за шума считывания возникнет ситуация когда количество электронов будет </a:t>
            </a:r>
            <a:r>
              <a:rPr lang="ru-RU" sz="1600" dirty="0" smtClean="0">
                <a:solidFill>
                  <a:srgbClr val="FFFF66"/>
                </a:solidFill>
              </a:rPr>
              <a:t>отрицательным и статистика нарушится – среднее значение будет смещено в положительную сторону. </a:t>
            </a:r>
            <a:r>
              <a:rPr lang="ru-RU" sz="1600" dirty="0" smtClean="0">
                <a:solidFill>
                  <a:srgbClr val="FFFF66"/>
                </a:solidFill>
              </a:rPr>
              <a:t>Чтобы избежать отрицательных значений при считывании в каждый пиксель перед экспозицией помещается небольшой заряд – ток смещения (</a:t>
            </a:r>
            <a:r>
              <a:rPr lang="en-US" sz="1600" dirty="0" smtClean="0">
                <a:solidFill>
                  <a:srgbClr val="FFFF66"/>
                </a:solidFill>
              </a:rPr>
              <a:t>bias</a:t>
            </a:r>
            <a:r>
              <a:rPr lang="ru-RU" sz="1600" dirty="0" smtClean="0">
                <a:solidFill>
                  <a:srgbClr val="FFFF66"/>
                </a:solidFill>
              </a:rPr>
              <a:t>, </a:t>
            </a:r>
            <a:r>
              <a:rPr lang="en-US" sz="1600" dirty="0" smtClean="0">
                <a:solidFill>
                  <a:srgbClr val="FFFF66"/>
                </a:solidFill>
              </a:rPr>
              <a:t>offset</a:t>
            </a:r>
            <a:r>
              <a:rPr lang="ru-RU" sz="1600" dirty="0" smtClean="0">
                <a:solidFill>
                  <a:srgbClr val="FFFF66"/>
                </a:solidFill>
              </a:rPr>
              <a:t>).</a:t>
            </a:r>
            <a:r>
              <a:rPr lang="en-US" sz="1600" dirty="0" smtClean="0">
                <a:solidFill>
                  <a:srgbClr val="FFFF66"/>
                </a:solidFill>
              </a:rPr>
              <a:t> </a:t>
            </a:r>
            <a:r>
              <a:rPr lang="ru-RU" sz="1600" dirty="0" smtClean="0">
                <a:solidFill>
                  <a:srgbClr val="FFFF66"/>
                </a:solidFill>
              </a:rPr>
              <a:t>В этом случае среднее значение для многих пикселей будет равно току смещения, разброс значений – шуму считывания.</a:t>
            </a:r>
          </a:p>
          <a:p>
            <a:r>
              <a:rPr lang="ru-RU" sz="1600" dirty="0">
                <a:solidFill>
                  <a:srgbClr val="FFFF66"/>
                </a:solidFill>
              </a:rPr>
              <a:t>Шум считывания измеряется по кадрам с нулевой </a:t>
            </a:r>
            <a:r>
              <a:rPr lang="ru-RU" sz="1600" dirty="0" smtClean="0">
                <a:solidFill>
                  <a:srgbClr val="FFFF66"/>
                </a:solidFill>
              </a:rPr>
              <a:t>экспозицией (</a:t>
            </a:r>
            <a:r>
              <a:rPr lang="en-US" sz="1600" dirty="0" smtClean="0">
                <a:solidFill>
                  <a:srgbClr val="FFFF66"/>
                </a:solidFill>
              </a:rPr>
              <a:t>bias</a:t>
            </a:r>
            <a:r>
              <a:rPr lang="ru-RU" sz="1600" dirty="0" smtClean="0">
                <a:solidFill>
                  <a:srgbClr val="FFFF66"/>
                </a:solidFill>
              </a:rPr>
              <a:t>) </a:t>
            </a:r>
            <a:r>
              <a:rPr lang="ru-RU" sz="1600" dirty="0">
                <a:solidFill>
                  <a:srgbClr val="FFFF66"/>
                </a:solidFill>
              </a:rPr>
              <a:t>как стандартное отклонение фона.</a:t>
            </a:r>
          </a:p>
          <a:p>
            <a:endParaRPr lang="en-US" sz="16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20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/>
          <p:cNvCxnSpPr/>
          <p:nvPr/>
        </p:nvCxnSpPr>
        <p:spPr>
          <a:xfrm flipV="1">
            <a:off x="1828800" y="2971800"/>
            <a:ext cx="2590800" cy="2971800"/>
          </a:xfrm>
          <a:prstGeom prst="line">
            <a:avLst/>
          </a:prstGeom>
          <a:ln w="2540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0" y="76200"/>
            <a:ext cx="38100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ru-RU" sz="1600" dirty="0">
                <a:solidFill>
                  <a:srgbClr val="FFFF66"/>
                </a:solidFill>
                <a:latin typeface="Arial" charset="0"/>
                <a:ea typeface="+mn-ea"/>
                <a:cs typeface="+mn-cs"/>
              </a:rPr>
              <a:t>Шум дискретизации (оцифровки)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532139"/>
            <a:ext cx="883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Необходимо преобразовать заряд (электроны) в цифровые отсчеты (</a:t>
            </a:r>
            <a:r>
              <a:rPr lang="en-US" sz="1600" dirty="0">
                <a:solidFill>
                  <a:srgbClr val="FFFF66"/>
                </a:solidFill>
              </a:rPr>
              <a:t>ADU</a:t>
            </a:r>
            <a:r>
              <a:rPr lang="ru-RU" sz="1600" dirty="0">
                <a:solidFill>
                  <a:srgbClr val="FFFF66"/>
                </a:solidFill>
              </a:rPr>
              <a:t>).</a:t>
            </a:r>
            <a:r>
              <a:rPr lang="en-US" sz="1600" dirty="0">
                <a:solidFill>
                  <a:srgbClr val="FFFF66"/>
                </a:solidFill>
              </a:rPr>
              <a:t> ADU </a:t>
            </a:r>
            <a:r>
              <a:rPr lang="ru-RU" sz="1600" dirty="0">
                <a:solidFill>
                  <a:srgbClr val="FFFF66"/>
                </a:solidFill>
              </a:rPr>
              <a:t>принимает целые значения в диапазоне от 0 до 65535 (2</a:t>
            </a:r>
            <a:r>
              <a:rPr lang="en-US" sz="1600" dirty="0">
                <a:solidFill>
                  <a:srgbClr val="FFFF66"/>
                </a:solidFill>
              </a:rPr>
              <a:t>^16</a:t>
            </a:r>
            <a:r>
              <a:rPr lang="ru-RU" sz="1600" dirty="0" smtClean="0">
                <a:solidFill>
                  <a:srgbClr val="FFFF66"/>
                </a:solidFill>
              </a:rPr>
              <a:t>) для 16-битового изображения. </a:t>
            </a:r>
            <a:r>
              <a:rPr lang="ru-RU" sz="1600" dirty="0">
                <a:solidFill>
                  <a:srgbClr val="FFFF66"/>
                </a:solidFill>
              </a:rPr>
              <a:t>Коэффициент </a:t>
            </a:r>
            <a:r>
              <a:rPr lang="ru-RU" sz="1600" dirty="0" smtClean="0">
                <a:solidFill>
                  <a:srgbClr val="FFFF66"/>
                </a:solidFill>
              </a:rPr>
              <a:t>преобразования электронов в </a:t>
            </a:r>
            <a:r>
              <a:rPr lang="en-US" sz="1600" dirty="0" smtClean="0">
                <a:solidFill>
                  <a:srgbClr val="FFFF66"/>
                </a:solidFill>
              </a:rPr>
              <a:t>ADU </a:t>
            </a:r>
            <a:r>
              <a:rPr lang="ru-RU" sz="1600" dirty="0" smtClean="0">
                <a:solidFill>
                  <a:srgbClr val="FFFF66"/>
                </a:solidFill>
              </a:rPr>
              <a:t>называется </a:t>
            </a:r>
            <a:r>
              <a:rPr lang="en-US" sz="1600" dirty="0">
                <a:solidFill>
                  <a:srgbClr val="FFFF66"/>
                </a:solidFill>
              </a:rPr>
              <a:t>gain </a:t>
            </a:r>
            <a:r>
              <a:rPr lang="ru-RU" sz="1600" dirty="0" smtClean="0">
                <a:solidFill>
                  <a:srgbClr val="FFFF66"/>
                </a:solidFill>
              </a:rPr>
              <a:t>и измеряется в </a:t>
            </a:r>
            <a:r>
              <a:rPr lang="en-US" sz="1600" dirty="0" smtClean="0">
                <a:solidFill>
                  <a:srgbClr val="FFFF66"/>
                </a:solidFill>
              </a:rPr>
              <a:t>e/ADU</a:t>
            </a:r>
            <a:r>
              <a:rPr lang="ru-RU" sz="1600" dirty="0" smtClean="0">
                <a:solidFill>
                  <a:srgbClr val="FFFF66"/>
                </a:solidFill>
              </a:rPr>
              <a:t>.</a:t>
            </a:r>
            <a:endParaRPr lang="en-US" sz="1600" dirty="0">
              <a:solidFill>
                <a:srgbClr val="FFFF66"/>
              </a:solidFill>
            </a:endParaRPr>
          </a:p>
          <a:p>
            <a:r>
              <a:rPr lang="ru-RU" sz="1600" dirty="0">
                <a:solidFill>
                  <a:srgbClr val="FFFF66"/>
                </a:solidFill>
              </a:rPr>
              <a:t>Пусть глубина нашей потенциальной ямы 500 000 электронов, коэффициент преобразования 500000 / 65535 = 7.6</a:t>
            </a:r>
            <a:r>
              <a:rPr lang="en-US" sz="1600" dirty="0">
                <a:solidFill>
                  <a:srgbClr val="FFFF66"/>
                </a:solidFill>
              </a:rPr>
              <a:t> e/ADU</a:t>
            </a:r>
            <a:r>
              <a:rPr lang="ru-RU" sz="1600" dirty="0">
                <a:solidFill>
                  <a:srgbClr val="FFFF66"/>
                </a:solidFill>
              </a:rPr>
              <a:t>. </a:t>
            </a:r>
            <a:r>
              <a:rPr lang="ru-RU" sz="1600" dirty="0" smtClean="0">
                <a:solidFill>
                  <a:srgbClr val="FFFF66"/>
                </a:solidFill>
              </a:rPr>
              <a:t>При преобразовании мы </a:t>
            </a:r>
            <a:r>
              <a:rPr lang="ru-RU" sz="1600" dirty="0">
                <a:solidFill>
                  <a:srgbClr val="FFFF66"/>
                </a:solidFill>
              </a:rPr>
              <a:t>округляем выходное значение до </a:t>
            </a:r>
            <a:r>
              <a:rPr lang="ru-RU" sz="1600" dirty="0" smtClean="0">
                <a:solidFill>
                  <a:srgbClr val="FFFF66"/>
                </a:solidFill>
              </a:rPr>
              <a:t>ближайшего значения кратного 7.6 электронов что равносильно ошибке с величиной до 7.6/2=3.8 электрона!</a:t>
            </a:r>
            <a:endParaRPr lang="ru-RU" sz="1600" dirty="0">
              <a:solidFill>
                <a:srgbClr val="FFFF66"/>
              </a:solidFill>
            </a:endParaRPr>
          </a:p>
          <a:p>
            <a:r>
              <a:rPr lang="ru-RU" sz="1600" dirty="0" smtClean="0">
                <a:solidFill>
                  <a:srgbClr val="FFFF66"/>
                </a:solidFill>
              </a:rPr>
              <a:t>Таким образом, большие значения </a:t>
            </a:r>
            <a:r>
              <a:rPr lang="en-US" sz="1600" dirty="0" smtClean="0">
                <a:solidFill>
                  <a:srgbClr val="FFFF66"/>
                </a:solidFill>
              </a:rPr>
              <a:t>gain </a:t>
            </a:r>
            <a:r>
              <a:rPr lang="ru-RU" sz="1600" dirty="0" smtClean="0">
                <a:solidFill>
                  <a:srgbClr val="FFFF66"/>
                </a:solidFill>
              </a:rPr>
              <a:t>приводят к росту шума.</a:t>
            </a:r>
            <a:endParaRPr lang="ru-RU" sz="1600" dirty="0">
              <a:solidFill>
                <a:srgbClr val="FFFF66"/>
              </a:solidFill>
            </a:endParaRPr>
          </a:p>
        </p:txBody>
      </p:sp>
      <p:cxnSp>
        <p:nvCxnSpPr>
          <p:cNvPr id="3" name="Соединительная линия уступом 2"/>
          <p:cNvCxnSpPr/>
          <p:nvPr/>
        </p:nvCxnSpPr>
        <p:spPr>
          <a:xfrm flipV="1">
            <a:off x="2743200" y="3223071"/>
            <a:ext cx="1905000" cy="1219200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Соединительная линия уступом 7"/>
          <p:cNvCxnSpPr/>
          <p:nvPr/>
        </p:nvCxnSpPr>
        <p:spPr>
          <a:xfrm flipV="1">
            <a:off x="1676400" y="4436918"/>
            <a:ext cx="1905000" cy="1108364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33600" y="5866760"/>
            <a:ext cx="1802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rgbClr val="FFFF66"/>
                </a:solidFill>
              </a:rPr>
              <a:t>Истинное значение</a:t>
            </a:r>
            <a:endParaRPr lang="ru-RU" sz="1400" dirty="0">
              <a:solidFill>
                <a:srgbClr val="FFFF66"/>
              </a:solidFill>
            </a:endParaRPr>
          </a:p>
        </p:txBody>
      </p:sp>
      <p:cxnSp>
        <p:nvCxnSpPr>
          <p:cNvPr id="13" name="Прямая со стрелкой 12"/>
          <p:cNvCxnSpPr>
            <a:stCxn id="11" idx="1"/>
          </p:cNvCxnSpPr>
          <p:nvPr/>
        </p:nvCxnSpPr>
        <p:spPr>
          <a:xfrm flipH="1" flipV="1">
            <a:off x="1811114" y="5934582"/>
            <a:ext cx="322486" cy="8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67700" y="5384824"/>
            <a:ext cx="392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rgbClr val="FFFF66"/>
                </a:solidFill>
              </a:rPr>
              <a:t>Дискретное значение после преобразования</a:t>
            </a:r>
            <a:endParaRPr lang="ru-RU" sz="1400" dirty="0">
              <a:solidFill>
                <a:srgbClr val="FFFF66"/>
              </a:solidFill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2628900" y="5410200"/>
            <a:ext cx="515507" cy="135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V="1">
            <a:off x="1219200" y="2971800"/>
            <a:ext cx="0" cy="3287803"/>
          </a:xfrm>
          <a:prstGeom prst="straightConnector1">
            <a:avLst/>
          </a:prstGeom>
          <a:ln w="19050">
            <a:solidFill>
              <a:srgbClr val="FFFF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1219200" y="6248399"/>
            <a:ext cx="7010400" cy="11204"/>
          </a:xfrm>
          <a:prstGeom prst="straightConnector1">
            <a:avLst/>
          </a:prstGeom>
          <a:ln w="19050">
            <a:solidFill>
              <a:srgbClr val="FFFF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22242" y="6226296"/>
            <a:ext cx="12089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 smtClean="0">
                <a:solidFill>
                  <a:srgbClr val="FFFF66"/>
                </a:solidFill>
              </a:rPr>
              <a:t>Освещенность</a:t>
            </a:r>
            <a:endParaRPr lang="ru-RU" sz="1100" i="1" dirty="0">
              <a:solidFill>
                <a:srgbClr val="FFFF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147256" y="3931252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 smtClean="0">
                <a:solidFill>
                  <a:srgbClr val="FFFF66"/>
                </a:solidFill>
              </a:rPr>
              <a:t>Количество электронов</a:t>
            </a:r>
            <a:endParaRPr lang="ru-RU" sz="1100" i="1" dirty="0">
              <a:solidFill>
                <a:srgbClr val="FFFF66"/>
              </a:solidFill>
            </a:endParaRPr>
          </a:p>
        </p:txBody>
      </p:sp>
      <p:sp>
        <p:nvSpPr>
          <p:cNvPr id="21" name="Правая фигурная скобка 20"/>
          <p:cNvSpPr/>
          <p:nvPr/>
        </p:nvSpPr>
        <p:spPr>
          <a:xfrm flipH="1">
            <a:off x="3337712" y="3208578"/>
            <a:ext cx="319888" cy="609600"/>
          </a:xfrm>
          <a:prstGeom prst="rightBrace">
            <a:avLst>
              <a:gd name="adj1" fmla="val 8333"/>
              <a:gd name="adj2" fmla="val 51239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1600200" y="3359489"/>
            <a:ext cx="1832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rgbClr val="FFFF66"/>
                </a:solidFill>
              </a:rPr>
              <a:t>Ошибка округления</a:t>
            </a:r>
            <a:endParaRPr lang="ru-RU" sz="14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02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5755" y="457200"/>
            <a:ext cx="8839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ВАЖНО!</a:t>
            </a:r>
          </a:p>
          <a:p>
            <a:r>
              <a:rPr lang="ru-RU" sz="1600" dirty="0">
                <a:solidFill>
                  <a:srgbClr val="FFFF66"/>
                </a:solidFill>
              </a:rPr>
              <a:t>Для цифровых камер этот шум сильно зависит от </a:t>
            </a:r>
            <a:r>
              <a:rPr lang="en-US" sz="1600" dirty="0">
                <a:solidFill>
                  <a:srgbClr val="FFFF66"/>
                </a:solidFill>
              </a:rPr>
              <a:t>ISO</a:t>
            </a:r>
            <a:r>
              <a:rPr lang="ru-RU" sz="1600" dirty="0">
                <a:solidFill>
                  <a:srgbClr val="FFFF66"/>
                </a:solidFill>
              </a:rPr>
              <a:t>. При малых </a:t>
            </a:r>
            <a:r>
              <a:rPr lang="en-US" sz="1600" dirty="0">
                <a:solidFill>
                  <a:srgbClr val="FFFF66"/>
                </a:solidFill>
              </a:rPr>
              <a:t>ISO </a:t>
            </a:r>
            <a:r>
              <a:rPr lang="ru-RU" sz="1600" dirty="0">
                <a:solidFill>
                  <a:srgbClr val="FFFF66"/>
                </a:solidFill>
              </a:rPr>
              <a:t>именно он является основным шумом системы. При больших </a:t>
            </a:r>
            <a:r>
              <a:rPr lang="en-US" sz="1600" dirty="0">
                <a:solidFill>
                  <a:srgbClr val="FFFF66"/>
                </a:solidFill>
              </a:rPr>
              <a:t>ISO </a:t>
            </a:r>
            <a:r>
              <a:rPr lang="ru-RU" sz="1600" dirty="0">
                <a:solidFill>
                  <a:srgbClr val="FFFF66"/>
                </a:solidFill>
              </a:rPr>
              <a:t>на первое место выходит шум считывания</a:t>
            </a:r>
          </a:p>
          <a:p>
            <a:endParaRPr lang="ru-RU" sz="1600" dirty="0">
              <a:solidFill>
                <a:srgbClr val="FFFF66"/>
              </a:solidFill>
            </a:endParaRPr>
          </a:p>
        </p:txBody>
      </p:sp>
      <p:pic>
        <p:nvPicPr>
          <p:cNvPr id="4098" name="Picture 2" descr="http://www.clarkvision.com/articles/digital.sensor.performance.summary/adc+readnois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55" y="1534418"/>
            <a:ext cx="6400800" cy="510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0" y="76200"/>
            <a:ext cx="3810000" cy="45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ru-RU" sz="1600" dirty="0">
                <a:solidFill>
                  <a:srgbClr val="FFFF66"/>
                </a:solidFill>
                <a:latin typeface="Arial" charset="0"/>
                <a:ea typeface="+mn-ea"/>
                <a:cs typeface="+mn-cs"/>
              </a:rPr>
              <a:t>Шум дискретизации (оцифровки)</a:t>
            </a:r>
          </a:p>
        </p:txBody>
      </p:sp>
    </p:spTree>
    <p:extLst>
      <p:ext uri="{BB962C8B-B14F-4D97-AF65-F5344CB8AC3E}">
        <p14:creationId xmlns:p14="http://schemas.microsoft.com/office/powerpoint/2010/main" val="178815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0" y="76200"/>
            <a:ext cx="3886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ru-RU" sz="2000" dirty="0" err="1">
                <a:solidFill>
                  <a:srgbClr val="FFFF66"/>
                </a:solidFill>
                <a:latin typeface="Arial" charset="0"/>
                <a:ea typeface="+mn-ea"/>
                <a:cs typeface="+mn-cs"/>
              </a:rPr>
              <a:t>Темновой</a:t>
            </a:r>
            <a:r>
              <a:rPr lang="ru-RU" sz="2000" dirty="0">
                <a:solidFill>
                  <a:srgbClr val="FFFF66"/>
                </a:solidFill>
                <a:latin typeface="Arial" charset="0"/>
                <a:ea typeface="+mn-ea"/>
                <a:cs typeface="+mn-cs"/>
              </a:rPr>
              <a:t> ток и </a:t>
            </a:r>
            <a:r>
              <a:rPr lang="ru-RU" sz="2000" dirty="0" err="1">
                <a:solidFill>
                  <a:srgbClr val="FFFF66"/>
                </a:solidFill>
                <a:latin typeface="Arial" charset="0"/>
                <a:ea typeface="+mn-ea"/>
                <a:cs typeface="+mn-cs"/>
              </a:rPr>
              <a:t>темновой</a:t>
            </a:r>
            <a:r>
              <a:rPr lang="ru-RU" sz="2000" dirty="0">
                <a:solidFill>
                  <a:srgbClr val="FFFF66"/>
                </a:solidFill>
                <a:latin typeface="Arial" charset="0"/>
                <a:ea typeface="+mn-ea"/>
                <a:cs typeface="+mn-cs"/>
              </a:rPr>
              <a:t> шум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457200"/>
            <a:ext cx="4800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rgbClr val="FFFF66"/>
                </a:solidFill>
              </a:rPr>
              <a:t>Темновой ток появляется в результате </a:t>
            </a:r>
            <a:r>
              <a:rPr lang="ru-RU" sz="1600" dirty="0" err="1" smtClean="0">
                <a:solidFill>
                  <a:srgbClr val="FFFF66"/>
                </a:solidFill>
              </a:rPr>
              <a:t>термогенерации</a:t>
            </a:r>
            <a:r>
              <a:rPr lang="ru-RU" sz="1600" dirty="0" smtClean="0">
                <a:solidFill>
                  <a:srgbClr val="FFFF66"/>
                </a:solidFill>
              </a:rPr>
              <a:t> электронов в кремнии и проявляется как добавочные электроны в выходном сигнале. </a:t>
            </a:r>
          </a:p>
          <a:p>
            <a:r>
              <a:rPr lang="ru-RU" sz="1600" dirty="0" err="1">
                <a:solidFill>
                  <a:srgbClr val="FFFF66"/>
                </a:solidFill>
              </a:rPr>
              <a:t>Темновой</a:t>
            </a:r>
            <a:r>
              <a:rPr lang="ru-RU" sz="1600" dirty="0">
                <a:solidFill>
                  <a:srgbClr val="FFFF66"/>
                </a:solidFill>
              </a:rPr>
              <a:t> ток измеряется в </a:t>
            </a:r>
            <a:r>
              <a:rPr lang="en-US" sz="1600" dirty="0">
                <a:solidFill>
                  <a:srgbClr val="FFFF66"/>
                </a:solidFill>
              </a:rPr>
              <a:t>e/(pix*sec)</a:t>
            </a:r>
            <a:r>
              <a:rPr lang="ru-RU" sz="1600" dirty="0">
                <a:solidFill>
                  <a:srgbClr val="FFFF66"/>
                </a:solidFill>
              </a:rPr>
              <a:t> – скорость </a:t>
            </a:r>
            <a:r>
              <a:rPr lang="ru-RU" sz="1600" dirty="0" err="1" smtClean="0">
                <a:solidFill>
                  <a:srgbClr val="FFFF66"/>
                </a:solidFill>
              </a:rPr>
              <a:t>термогенерации</a:t>
            </a:r>
            <a:r>
              <a:rPr lang="ru-RU" sz="1600" dirty="0" smtClean="0">
                <a:solidFill>
                  <a:srgbClr val="FFFF66"/>
                </a:solidFill>
              </a:rPr>
              <a:t> электронов </a:t>
            </a:r>
            <a:r>
              <a:rPr lang="ru-RU" sz="1600" dirty="0">
                <a:solidFill>
                  <a:srgbClr val="FFFF66"/>
                </a:solidFill>
              </a:rPr>
              <a:t>в пикселе.</a:t>
            </a:r>
          </a:p>
          <a:p>
            <a:r>
              <a:rPr lang="ru-RU" sz="1600" dirty="0" err="1" smtClean="0">
                <a:solidFill>
                  <a:srgbClr val="FFFF66"/>
                </a:solidFill>
              </a:rPr>
              <a:t>Темновой</a:t>
            </a:r>
            <a:r>
              <a:rPr lang="ru-RU" sz="1600" dirty="0" smtClean="0">
                <a:solidFill>
                  <a:srgbClr val="FFFF66"/>
                </a:solidFill>
              </a:rPr>
              <a:t> ток уменьшается в 2 раза при понижении температуры на 5-6 градусов (логарифмическая зависимость).</a:t>
            </a:r>
          </a:p>
          <a:p>
            <a:r>
              <a:rPr lang="ru-RU" sz="1600" dirty="0" smtClean="0">
                <a:solidFill>
                  <a:srgbClr val="FFFF66"/>
                </a:solidFill>
              </a:rPr>
              <a:t>Есть «горячие пиксели» в которых уровень </a:t>
            </a:r>
            <a:r>
              <a:rPr lang="ru-RU" sz="1600" dirty="0" err="1" smtClean="0">
                <a:solidFill>
                  <a:srgbClr val="FFFF66"/>
                </a:solidFill>
              </a:rPr>
              <a:t>темнового</a:t>
            </a:r>
            <a:r>
              <a:rPr lang="ru-RU" sz="1600" dirty="0" smtClean="0">
                <a:solidFill>
                  <a:srgbClr val="FFFF66"/>
                </a:solidFill>
              </a:rPr>
              <a:t> тока больше, чем в нормальных пикселях.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57200"/>
            <a:ext cx="4114800" cy="3022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162" y="3479244"/>
                <a:ext cx="8915400" cy="2611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solidFill>
                      <a:srgbClr val="FFFF66"/>
                    </a:solidFill>
                  </a:rPr>
                  <a:t>Темновой ток имеет пуассоновский характер и шум </a:t>
                </a:r>
                <a:r>
                  <a:rPr lang="ru-RU" sz="1600" dirty="0" err="1">
                    <a:solidFill>
                      <a:srgbClr val="FFFF66"/>
                    </a:solidFill>
                  </a:rPr>
                  <a:t>темнового</a:t>
                </a:r>
                <a:r>
                  <a:rPr lang="ru-RU" sz="1600" dirty="0">
                    <a:solidFill>
                      <a:srgbClr val="FFFF66"/>
                    </a:solidFill>
                  </a:rPr>
                  <a:t> тока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1600" i="1">
                            <a:solidFill>
                              <a:srgbClr val="FFFF66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sz="1600">
                            <a:solidFill>
                              <a:srgbClr val="FFFF66"/>
                            </a:solidFill>
                            <a:latin typeface="Cambria Math" panose="02040503050406030204" pitchFamily="18" charset="0"/>
                          </a:rPr>
                          <m:t>тока</m:t>
                        </m:r>
                      </m:e>
                    </m:rad>
                  </m:oMath>
                </a14:m>
                <a:r>
                  <a:rPr lang="ru-RU" sz="1600" dirty="0">
                    <a:solidFill>
                      <a:srgbClr val="FFFF66"/>
                    </a:solidFill>
                  </a:rPr>
                  <a:t>. Например, </a:t>
                </a:r>
                <a:r>
                  <a:rPr lang="ru-RU" sz="1600" dirty="0" err="1">
                    <a:solidFill>
                      <a:srgbClr val="FFFF66"/>
                    </a:solidFill>
                  </a:rPr>
                  <a:t>темновой</a:t>
                </a:r>
                <a:r>
                  <a:rPr lang="ru-RU" sz="1600" dirty="0">
                    <a:solidFill>
                      <a:srgbClr val="FFFF66"/>
                    </a:solidFill>
                  </a:rPr>
                  <a:t> ток равен 0.1</a:t>
                </a:r>
                <a:r>
                  <a:rPr lang="en-US" sz="1600" dirty="0">
                    <a:solidFill>
                      <a:srgbClr val="FFFF66"/>
                    </a:solidFill>
                  </a:rPr>
                  <a:t> e/(pix*sec)</a:t>
                </a:r>
                <a:r>
                  <a:rPr lang="ru-RU" sz="1600" dirty="0">
                    <a:solidFill>
                      <a:srgbClr val="FFFF66"/>
                    </a:solidFill>
                  </a:rPr>
                  <a:t> при 25°С. За экспозицию 180 сек. в «среднем» пикселе накопится 18 электронов. Стандартное отклонение для </a:t>
                </a:r>
                <a:r>
                  <a:rPr lang="ru-RU" sz="1600" dirty="0" err="1">
                    <a:solidFill>
                      <a:srgbClr val="FFFF66"/>
                    </a:solidFill>
                  </a:rPr>
                  <a:t>темнового</a:t>
                </a:r>
                <a:r>
                  <a:rPr lang="ru-RU" sz="1600" dirty="0">
                    <a:solidFill>
                      <a:srgbClr val="FFFF66"/>
                    </a:solidFill>
                  </a:rPr>
                  <a:t> тока, вычисленное для большого количества пикселей будет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1600" i="1">
                            <a:solidFill>
                              <a:srgbClr val="FFFF66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sz="1600">
                            <a:solidFill>
                              <a:srgbClr val="FFFF66"/>
                            </a:solidFill>
                            <a:latin typeface="Cambria Math" panose="02040503050406030204" pitchFamily="18" charset="0"/>
                          </a:rPr>
                          <m:t>18</m:t>
                        </m:r>
                      </m:e>
                    </m:rad>
                  </m:oMath>
                </a14:m>
                <a:r>
                  <a:rPr lang="ru-RU" sz="1600" dirty="0">
                    <a:solidFill>
                      <a:srgbClr val="FFFF66"/>
                    </a:solidFill>
                  </a:rPr>
                  <a:t> = 4.2. Иначе говоря, наиболее вероятное значение </a:t>
                </a:r>
                <a:r>
                  <a:rPr lang="ru-RU" sz="1600" dirty="0" err="1">
                    <a:solidFill>
                      <a:srgbClr val="FFFF66"/>
                    </a:solidFill>
                  </a:rPr>
                  <a:t>темнового</a:t>
                </a:r>
                <a:r>
                  <a:rPr lang="ru-RU" sz="1600" dirty="0">
                    <a:solidFill>
                      <a:srgbClr val="FFFF66"/>
                    </a:solidFill>
                  </a:rPr>
                  <a:t> тока = 18, но возможны значения от 5 до 30 электронов.</a:t>
                </a:r>
              </a:p>
              <a:p>
                <a:r>
                  <a:rPr lang="ru-RU" sz="1600" dirty="0" err="1">
                    <a:solidFill>
                      <a:srgbClr val="FFFF66"/>
                    </a:solidFill>
                  </a:rPr>
                  <a:t>Темновой</a:t>
                </a:r>
                <a:r>
                  <a:rPr lang="ru-RU" sz="1600" dirty="0">
                    <a:solidFill>
                      <a:srgbClr val="FFFF66"/>
                    </a:solidFill>
                  </a:rPr>
                  <a:t> ток можно вычесть, но шум останется</a:t>
                </a:r>
                <a:r>
                  <a:rPr lang="ru-RU" sz="1600" dirty="0" smtClean="0">
                    <a:solidFill>
                      <a:srgbClr val="FFFF66"/>
                    </a:solidFill>
                  </a:rPr>
                  <a:t>!</a:t>
                </a:r>
              </a:p>
              <a:p>
                <a:endParaRPr lang="ru-RU" sz="1600" dirty="0" smtClean="0">
                  <a:solidFill>
                    <a:srgbClr val="FFFF66"/>
                  </a:solidFill>
                </a:endParaRPr>
              </a:p>
              <a:p>
                <a:r>
                  <a:rPr lang="ru-RU" sz="1600" dirty="0" smtClean="0">
                    <a:solidFill>
                      <a:srgbClr val="FFFF66"/>
                    </a:solidFill>
                  </a:rPr>
                  <a:t>Важный вывод – калибровочные кадры </a:t>
                </a:r>
                <a:r>
                  <a:rPr lang="en-US" sz="1600" dirty="0" smtClean="0">
                    <a:solidFill>
                      <a:srgbClr val="FFFF66"/>
                    </a:solidFill>
                  </a:rPr>
                  <a:t>dark </a:t>
                </a:r>
                <a:r>
                  <a:rPr lang="ru-RU" sz="1600" dirty="0" smtClean="0">
                    <a:solidFill>
                      <a:srgbClr val="FFFF66"/>
                    </a:solidFill>
                  </a:rPr>
                  <a:t>должны быть получены при той же температуре, что и кадры со звездами. Иначе яркость горячих пикселей будет отличаться!</a:t>
                </a:r>
                <a:endParaRPr lang="ru-RU" sz="1600" dirty="0">
                  <a:solidFill>
                    <a:srgbClr val="FFFF66"/>
                  </a:solidFill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2" y="3479244"/>
                <a:ext cx="8915400" cy="2611421"/>
              </a:xfrm>
              <a:prstGeom prst="rect">
                <a:avLst/>
              </a:prstGeom>
              <a:blipFill rotWithShape="0">
                <a:blip r:embed="rId3"/>
                <a:stretch>
                  <a:fillRect l="-410" t="-4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69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76200" y="193168"/>
            <a:ext cx="8458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ru-RU" sz="2000" dirty="0" smtClean="0">
                <a:solidFill>
                  <a:srgbClr val="FFFF66"/>
                </a:solidFill>
                <a:latin typeface="Arial" charset="0"/>
                <a:ea typeface="+mn-ea"/>
                <a:cs typeface="+mn-cs"/>
              </a:rPr>
              <a:t>Зависимость </a:t>
            </a:r>
            <a:r>
              <a:rPr lang="ru-RU" sz="2000" dirty="0" err="1" smtClean="0">
                <a:solidFill>
                  <a:srgbClr val="FFFF66"/>
                </a:solidFill>
                <a:latin typeface="Arial" charset="0"/>
                <a:ea typeface="+mn-ea"/>
                <a:cs typeface="+mn-cs"/>
              </a:rPr>
              <a:t>темнового</a:t>
            </a:r>
            <a:r>
              <a:rPr lang="ru-RU" sz="2000" dirty="0" smtClean="0">
                <a:solidFill>
                  <a:srgbClr val="FFFF66"/>
                </a:solidFill>
                <a:latin typeface="Arial" charset="0"/>
                <a:ea typeface="+mn-ea"/>
                <a:cs typeface="+mn-cs"/>
              </a:rPr>
              <a:t> тока от температуры для  </a:t>
            </a:r>
            <a:r>
              <a:rPr lang="ru-RU" sz="2000" dirty="0">
                <a:solidFill>
                  <a:srgbClr val="FFFF66"/>
                </a:solidFill>
                <a:latin typeface="Arial" charset="0"/>
                <a:ea typeface="+mn-ea"/>
                <a:cs typeface="+mn-cs"/>
              </a:rPr>
              <a:t>некоторых цифровых камер</a:t>
            </a:r>
          </a:p>
        </p:txBody>
      </p:sp>
      <p:pic>
        <p:nvPicPr>
          <p:cNvPr id="3074" name="Picture 2" descr="http://www.clarkvision.com/articles/digital.sensor.performance.summary/dark-current-compared_1_5canons_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077200" cy="517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22760" y="6269515"/>
            <a:ext cx="753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66"/>
                </a:solidFill>
              </a:rPr>
              <a:t>http://www.clarkvision.com/articles/digital.sensor.performance.summary/</a:t>
            </a:r>
            <a:endParaRPr lang="ru-RU" i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60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304800" y="76200"/>
            <a:ext cx="8839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ru-RU" sz="2000" dirty="0" err="1" smtClean="0">
                <a:solidFill>
                  <a:srgbClr val="FFFF66"/>
                </a:solidFill>
                <a:latin typeface="Arial" charset="0"/>
                <a:ea typeface="+mn-ea"/>
                <a:cs typeface="+mn-cs"/>
              </a:rPr>
              <a:t>Попиксельная</a:t>
            </a:r>
            <a:r>
              <a:rPr lang="ru-RU" sz="2000" dirty="0" smtClean="0">
                <a:solidFill>
                  <a:srgbClr val="FFFF66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ru-RU" sz="2000" dirty="0">
                <a:solidFill>
                  <a:srgbClr val="FFFF66"/>
                </a:solidFill>
                <a:latin typeface="Arial" charset="0"/>
                <a:ea typeface="+mn-ea"/>
                <a:cs typeface="+mn-cs"/>
              </a:rPr>
              <a:t>и </a:t>
            </a:r>
            <a:r>
              <a:rPr lang="ru-RU" sz="2000" dirty="0" err="1">
                <a:solidFill>
                  <a:srgbClr val="FFFF66"/>
                </a:solidFill>
                <a:latin typeface="Arial" charset="0"/>
                <a:ea typeface="+mn-ea"/>
                <a:cs typeface="+mn-cs"/>
              </a:rPr>
              <a:t>внутрипиксельная</a:t>
            </a:r>
            <a:r>
              <a:rPr lang="ru-RU" sz="2000" dirty="0">
                <a:solidFill>
                  <a:srgbClr val="FFFF66"/>
                </a:solidFill>
                <a:latin typeface="Arial" charset="0"/>
                <a:ea typeface="+mn-ea"/>
                <a:cs typeface="+mn-cs"/>
              </a:rPr>
              <a:t> неоднородность </a:t>
            </a:r>
            <a:r>
              <a:rPr lang="ru-RU" sz="2000" dirty="0">
                <a:solidFill>
                  <a:srgbClr val="FFFF66"/>
                </a:solidFill>
                <a:latin typeface="Arial" charset="0"/>
                <a:ea typeface="+mn-ea"/>
                <a:cs typeface="+mn-cs"/>
              </a:rPr>
              <a:t>чувствительности, виньетирование в оптике</a:t>
            </a:r>
            <a:endParaRPr lang="ru-RU" sz="2000" dirty="0">
              <a:solidFill>
                <a:srgbClr val="FFFF6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1066800"/>
            <a:ext cx="8839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 smtClean="0">
                <a:solidFill>
                  <a:srgbClr val="FFFF66"/>
                </a:solidFill>
              </a:rPr>
              <a:t>Пиксели </a:t>
            </a:r>
            <a:r>
              <a:rPr lang="ru-RU" sz="1600" dirty="0">
                <a:solidFill>
                  <a:srgbClr val="FFFF66"/>
                </a:solidFill>
              </a:rPr>
              <a:t>имеют немного разные размеры, </a:t>
            </a:r>
            <a:r>
              <a:rPr lang="ru-RU" sz="1600" dirty="0" smtClean="0">
                <a:solidFill>
                  <a:srgbClr val="FFFF66"/>
                </a:solidFill>
              </a:rPr>
              <a:t>кремниевая подложка так же может быть неоднородной. Это </a:t>
            </a:r>
            <a:r>
              <a:rPr lang="ru-RU" sz="1600" dirty="0">
                <a:solidFill>
                  <a:srgbClr val="FFFF66"/>
                </a:solidFill>
              </a:rPr>
              <a:t>приводит к вариации чувствительности от пикселя к пикселю и внутри пикселя</a:t>
            </a:r>
            <a:r>
              <a:rPr lang="ru-RU" sz="1600" dirty="0" smtClean="0">
                <a:solidFill>
                  <a:srgbClr val="FFFF66"/>
                </a:solidFill>
              </a:rPr>
              <a:t>. </a:t>
            </a:r>
            <a:r>
              <a:rPr lang="ru-RU" sz="1600" dirty="0">
                <a:solidFill>
                  <a:srgbClr val="FFFF66"/>
                </a:solidFill>
              </a:rPr>
              <a:t>Неоднородности чувствительности </a:t>
            </a:r>
            <a:r>
              <a:rPr lang="ru-RU" sz="1600" dirty="0" smtClean="0">
                <a:solidFill>
                  <a:srgbClr val="FFFF66"/>
                </a:solidFill>
              </a:rPr>
              <a:t>могут </a:t>
            </a:r>
            <a:r>
              <a:rPr lang="ru-RU" sz="1600" dirty="0">
                <a:solidFill>
                  <a:srgbClr val="FFFF66"/>
                </a:solidFill>
              </a:rPr>
              <a:t>достигать значений 2-5</a:t>
            </a:r>
            <a:r>
              <a:rPr lang="ru-RU" sz="1600" dirty="0" smtClean="0">
                <a:solidFill>
                  <a:srgbClr val="FFFF66"/>
                </a:solidFill>
              </a:rPr>
              <a:t>%. Для разных участков кадра объектив имеет немного разное пропускание - ближе к краю кадра проявляется виньетирование.</a:t>
            </a:r>
            <a:endParaRPr lang="ru-RU" sz="1600" dirty="0">
              <a:solidFill>
                <a:srgbClr val="FFFF66"/>
              </a:solidFill>
            </a:endParaRPr>
          </a:p>
          <a:p>
            <a:pPr algn="just"/>
            <a:r>
              <a:rPr lang="ru-RU" sz="1600" dirty="0" err="1">
                <a:solidFill>
                  <a:srgbClr val="FFFF66"/>
                </a:solidFill>
              </a:rPr>
              <a:t>Попиксельные</a:t>
            </a:r>
            <a:r>
              <a:rPr lang="ru-RU" sz="1600" dirty="0">
                <a:solidFill>
                  <a:srgbClr val="FFFF66"/>
                </a:solidFill>
              </a:rPr>
              <a:t> </a:t>
            </a:r>
            <a:r>
              <a:rPr lang="ru-RU" sz="1600" dirty="0" smtClean="0">
                <a:solidFill>
                  <a:srgbClr val="FFFF66"/>
                </a:solidFill>
              </a:rPr>
              <a:t>вариации чувствительности и </a:t>
            </a:r>
            <a:r>
              <a:rPr lang="ru-RU" sz="1600" dirty="0" err="1" smtClean="0">
                <a:solidFill>
                  <a:srgbClr val="FFFF66"/>
                </a:solidFill>
              </a:rPr>
              <a:t>виньетрование</a:t>
            </a:r>
            <a:r>
              <a:rPr lang="ru-RU" sz="1600" dirty="0" smtClean="0">
                <a:solidFill>
                  <a:srgbClr val="FFFF66"/>
                </a:solidFill>
              </a:rPr>
              <a:t> можно исправить </a:t>
            </a:r>
            <a:r>
              <a:rPr lang="ru-RU" sz="1600" dirty="0">
                <a:solidFill>
                  <a:srgbClr val="FFFF66"/>
                </a:solidFill>
              </a:rPr>
              <a:t>зная «функцию отклика» </a:t>
            </a:r>
            <a:r>
              <a:rPr lang="ru-RU" sz="1600" dirty="0" smtClean="0">
                <a:solidFill>
                  <a:srgbClr val="FFFF66"/>
                </a:solidFill>
              </a:rPr>
              <a:t>системы для каждого пикселя. </a:t>
            </a:r>
          </a:p>
          <a:p>
            <a:pPr algn="just"/>
            <a:r>
              <a:rPr lang="ru-RU" sz="1600" dirty="0" smtClean="0">
                <a:solidFill>
                  <a:srgbClr val="FFFF66"/>
                </a:solidFill>
              </a:rPr>
              <a:t>Если мы будет снимать равномерно освещенный фон, то в идеальной системе должны получить изображение с одинаковой интенсивностью в каждом пикселе. Но в реальной системе интенсивность пикселя будет пропорциональна его чувствительности и пропусканию оптической системы для положения этого пикселя. Такие кадры (плоское поле</a:t>
            </a:r>
            <a:r>
              <a:rPr lang="en-US" sz="1600" dirty="0" smtClean="0">
                <a:solidFill>
                  <a:srgbClr val="FFFF66"/>
                </a:solidFill>
              </a:rPr>
              <a:t>, flat field</a:t>
            </a:r>
            <a:r>
              <a:rPr lang="ru-RU" sz="1600" dirty="0" smtClean="0">
                <a:solidFill>
                  <a:srgbClr val="FFFF66"/>
                </a:solidFill>
              </a:rPr>
              <a:t>) позволяют восстановить отклик системы для каждого пикселя. Достаточно очистить кадры плоского поля от тока смещения и </a:t>
            </a:r>
            <a:r>
              <a:rPr lang="ru-RU" sz="1600" dirty="0" err="1" smtClean="0">
                <a:solidFill>
                  <a:srgbClr val="FFFF66"/>
                </a:solidFill>
              </a:rPr>
              <a:t>темнового</a:t>
            </a:r>
            <a:r>
              <a:rPr lang="ru-RU" sz="1600" dirty="0" smtClean="0">
                <a:solidFill>
                  <a:srgbClr val="FFFF66"/>
                </a:solidFill>
              </a:rPr>
              <a:t> тока, уменьшить шумы за счет усреднения большого количества кадров плоского поля, нормировать полученный усредненный кадр так, чтобы значения были близки к 1. Для пикселей полученного кадра (</a:t>
            </a:r>
            <a:r>
              <a:rPr lang="en-US" sz="1600" dirty="0" smtClean="0">
                <a:solidFill>
                  <a:srgbClr val="FFFF66"/>
                </a:solidFill>
              </a:rPr>
              <a:t>super-flat</a:t>
            </a:r>
            <a:r>
              <a:rPr lang="ru-RU" sz="1600" dirty="0" smtClean="0">
                <a:solidFill>
                  <a:srgbClr val="FFFF66"/>
                </a:solidFill>
              </a:rPr>
              <a:t>) интенсивность будет пропорциональна отклику системы.</a:t>
            </a:r>
            <a:endParaRPr lang="ru-RU" sz="16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01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92075" y="304800"/>
            <a:ext cx="3922713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ru-RU" sz="1600" dirty="0" smtClean="0">
                <a:solidFill>
                  <a:srgbClr val="FFFF66"/>
                </a:solidFill>
              </a:rPr>
              <a:t>Линейность </a:t>
            </a:r>
            <a:r>
              <a:rPr lang="ru-RU" sz="1600" dirty="0">
                <a:solidFill>
                  <a:srgbClr val="FFFF66"/>
                </a:solidFill>
              </a:rPr>
              <a:t>– способность приемника давать неискаженную информацию </a:t>
            </a:r>
            <a:r>
              <a:rPr lang="ru-RU" sz="1600" dirty="0" smtClean="0">
                <a:solidFill>
                  <a:srgbClr val="FFFF66"/>
                </a:solidFill>
              </a:rPr>
              <a:t>об </a:t>
            </a:r>
            <a:r>
              <a:rPr lang="ru-RU" sz="1600" dirty="0">
                <a:solidFill>
                  <a:srgbClr val="FFFF66"/>
                </a:solidFill>
              </a:rPr>
              <a:t>освещенности. </a:t>
            </a:r>
            <a:r>
              <a:rPr lang="ru-RU" sz="1600" dirty="0">
                <a:solidFill>
                  <a:srgbClr val="FFFF66"/>
                </a:solidFill>
              </a:rPr>
              <a:t>Идеальным является случай линейной зависимости выходного сигнала от количества упавших на приемник фотонов. Линейность очень важна в фотометрии, отношение выходных сигналов от двух звезд дает отношение блеска этих звезд.</a:t>
            </a:r>
            <a:r>
              <a:rPr lang="en-US" sz="1600" dirty="0">
                <a:solidFill>
                  <a:srgbClr val="FFFF66"/>
                </a:solidFill>
              </a:rPr>
              <a:t> </a:t>
            </a:r>
            <a:endParaRPr lang="ru-RU" sz="1600" dirty="0">
              <a:solidFill>
                <a:srgbClr val="FFFF66"/>
              </a:solidFill>
            </a:endParaRP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50996" y="2898775"/>
            <a:ext cx="3995738" cy="327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ru-RU" sz="1600" dirty="0" smtClean="0">
                <a:solidFill>
                  <a:srgbClr val="FFFF66"/>
                </a:solidFill>
              </a:rPr>
              <a:t>Звезды </a:t>
            </a:r>
            <a:r>
              <a:rPr lang="ru-RU" sz="1600" dirty="0">
                <a:solidFill>
                  <a:srgbClr val="FFFF66"/>
                </a:solidFill>
              </a:rPr>
              <a:t>имеют очень разный блеск, самые слабые создают освещенность в 10 миллиардов раз меньшую, чем самые яркие. </a:t>
            </a:r>
            <a:r>
              <a:rPr lang="ru-RU" sz="1600" dirty="0">
                <a:solidFill>
                  <a:srgbClr val="FFFF66"/>
                </a:solidFill>
              </a:rPr>
              <a:t>Когда слабые звезды «тонут» в шумах, яркие вызывают насыщение приемника (увеличение освещенности не приводит к увеличению выходного сигнала).              Динамический диапазон— это отношение максимально возможного сигнала, сформированного </a:t>
            </a:r>
            <a:r>
              <a:rPr lang="ru-RU" sz="1600" dirty="0" err="1">
                <a:solidFill>
                  <a:srgbClr val="FFFF66"/>
                </a:solidFill>
              </a:rPr>
              <a:t>светоприемником</a:t>
            </a:r>
            <a:r>
              <a:rPr lang="ru-RU" sz="1600" dirty="0">
                <a:solidFill>
                  <a:srgbClr val="FFFF66"/>
                </a:solidFill>
              </a:rPr>
              <a:t>, к его собственному шуму. </a:t>
            </a:r>
          </a:p>
        </p:txBody>
      </p:sp>
      <p:pic>
        <p:nvPicPr>
          <p:cNvPr id="8" name="Picture 21" descr="line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254" y="628650"/>
            <a:ext cx="5148262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6"/>
          <p:cNvSpPr>
            <a:spLocks noChangeArrowheads="1"/>
          </p:cNvSpPr>
          <p:nvPr/>
        </p:nvSpPr>
        <p:spPr bwMode="auto">
          <a:xfrm>
            <a:off x="5219700" y="4365625"/>
            <a:ext cx="2519363" cy="360363"/>
          </a:xfrm>
          <a:prstGeom prst="flowChartProcess">
            <a:avLst/>
          </a:prstGeom>
          <a:solidFill>
            <a:srgbClr val="000000"/>
          </a:solidFill>
          <a:ln w="25400">
            <a:solidFill>
              <a:srgbClr val="FFFF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>
            <a:off x="7956550" y="981075"/>
            <a:ext cx="0" cy="2519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5219700" y="4365625"/>
            <a:ext cx="2549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600" i="1">
                <a:solidFill>
                  <a:srgbClr val="FFFF99"/>
                </a:solidFill>
              </a:rPr>
              <a:t>Динамический диапазон</a:t>
            </a:r>
          </a:p>
        </p:txBody>
      </p:sp>
      <p:sp>
        <p:nvSpPr>
          <p:cNvPr id="12" name="Line 17"/>
          <p:cNvSpPr>
            <a:spLocks noChangeShapeType="1"/>
          </p:cNvSpPr>
          <p:nvPr/>
        </p:nvSpPr>
        <p:spPr bwMode="auto">
          <a:xfrm flipH="1" flipV="1">
            <a:off x="5003800" y="3500438"/>
            <a:ext cx="215900" cy="865187"/>
          </a:xfrm>
          <a:prstGeom prst="line">
            <a:avLst/>
          </a:prstGeom>
          <a:noFill/>
          <a:ln w="25400">
            <a:solidFill>
              <a:srgbClr val="FFFF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 flipV="1">
            <a:off x="7740650" y="3500438"/>
            <a:ext cx="215900" cy="865187"/>
          </a:xfrm>
          <a:prstGeom prst="line">
            <a:avLst/>
          </a:prstGeom>
          <a:noFill/>
          <a:ln w="25400">
            <a:solidFill>
              <a:srgbClr val="FFFF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4427538" y="4724400"/>
            <a:ext cx="4500562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ru-RU" sz="1600" i="1">
                <a:solidFill>
                  <a:srgbClr val="FFFF99"/>
                </a:solidFill>
              </a:rPr>
              <a:t>   Сравнение линейности и динамического диапазона фотопленки и современной ПЗС.</a:t>
            </a:r>
          </a:p>
        </p:txBody>
      </p:sp>
    </p:spTree>
    <p:extLst>
      <p:ext uri="{BB962C8B-B14F-4D97-AF65-F5344CB8AC3E}">
        <p14:creationId xmlns:p14="http://schemas.microsoft.com/office/powerpoint/2010/main" val="31618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" b="7936"/>
          <a:stretch/>
        </p:blipFill>
        <p:spPr>
          <a:xfrm>
            <a:off x="209525" y="304800"/>
            <a:ext cx="7054226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094" y="4572000"/>
            <a:ext cx="883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66"/>
                </a:solidFill>
              </a:rPr>
              <a:t>Пример случайного шума. Среднее значение для 2000 точек равно 0. Почти все точки находятся в диапазоне </a:t>
            </a:r>
            <a:r>
              <a:rPr lang="ru-RU" dirty="0">
                <a:solidFill>
                  <a:srgbClr val="FFFF66"/>
                </a:solidFill>
              </a:rPr>
              <a:t>±3</a:t>
            </a:r>
            <a:r>
              <a:rPr lang="el-GR" dirty="0" smtClean="0">
                <a:solidFill>
                  <a:srgbClr val="FFFF66"/>
                </a:solidFill>
              </a:rPr>
              <a:t>σ</a:t>
            </a:r>
            <a:r>
              <a:rPr lang="ru-RU" dirty="0" smtClean="0">
                <a:solidFill>
                  <a:srgbClr val="FFFF66"/>
                </a:solidFill>
              </a:rPr>
              <a:t> от среднего.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9023"/>
          <a:stretch/>
        </p:blipFill>
        <p:spPr>
          <a:xfrm rot="5400000">
            <a:off x="5665856" y="1249269"/>
            <a:ext cx="4194012" cy="23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9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65311"/>
            <a:ext cx="555307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757311" y="1263057"/>
            <a:ext cx="392271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ru-RU" sz="1600" dirty="0">
                <a:solidFill>
                  <a:srgbClr val="FFFF99"/>
                </a:solidFill>
              </a:rPr>
              <a:t>   </a:t>
            </a:r>
            <a:r>
              <a:rPr lang="ru-RU" sz="1600" dirty="0" smtClean="0">
                <a:solidFill>
                  <a:srgbClr val="FFFF99"/>
                </a:solidFill>
              </a:rPr>
              <a:t>Переполнение ямы </a:t>
            </a:r>
            <a:endParaRPr lang="ru-RU" sz="1600" dirty="0">
              <a:solidFill>
                <a:srgbClr val="FFFF99"/>
              </a:solidFill>
            </a:endParaRPr>
          </a:p>
        </p:txBody>
      </p:sp>
      <p:pic>
        <p:nvPicPr>
          <p:cNvPr id="3076" name="Picture 4" descr="http://t3.gstatic.com/images?q=tbn:ANd9GcS6sr1PVcIh3h0fnB2zOqFPGesMLfPAoCPOWQoEvFoNlVwwba13f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2341534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5784497" y="3265311"/>
            <a:ext cx="328330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>
                <a:solidFill>
                  <a:srgbClr val="FFFF99"/>
                </a:solidFill>
              </a:rPr>
              <a:t>Влияние </a:t>
            </a:r>
            <a:r>
              <a:rPr lang="ru-RU" sz="1600" dirty="0" err="1" smtClean="0">
                <a:solidFill>
                  <a:srgbClr val="FFFF99"/>
                </a:solidFill>
              </a:rPr>
              <a:t>антиблюминга</a:t>
            </a:r>
            <a:r>
              <a:rPr lang="ru-RU" sz="1600" dirty="0" smtClean="0">
                <a:solidFill>
                  <a:srgbClr val="FFFF99"/>
                </a:solidFill>
              </a:rPr>
              <a:t> на линейность</a:t>
            </a:r>
            <a:endParaRPr lang="ru-RU" sz="1600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96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52400" y="105833"/>
            <a:ext cx="88483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FFFF66"/>
                </a:solidFill>
              </a:rPr>
              <a:t>Цифровые изображения представляют собой просто двумерные (ч/б) или трехмерные (цветные) массивы. В принципе ничто не мешает обрабатывать </a:t>
            </a:r>
            <a:r>
              <a:rPr lang="ru-RU" sz="1600" dirty="0" err="1" smtClean="0">
                <a:solidFill>
                  <a:srgbClr val="FFFF66"/>
                </a:solidFill>
              </a:rPr>
              <a:t>астрофото</a:t>
            </a:r>
            <a:r>
              <a:rPr lang="ru-RU" sz="1600" dirty="0" smtClean="0">
                <a:solidFill>
                  <a:srgbClr val="FFFF66"/>
                </a:solidFill>
              </a:rPr>
              <a:t> в </a:t>
            </a:r>
            <a:r>
              <a:rPr lang="en-US" sz="1600" dirty="0" smtClean="0">
                <a:solidFill>
                  <a:srgbClr val="FFFF66"/>
                </a:solidFill>
              </a:rPr>
              <a:t>Excel)</a:t>
            </a:r>
            <a:r>
              <a:rPr lang="ru-RU" sz="1600" dirty="0" smtClean="0">
                <a:solidFill>
                  <a:srgbClr val="FFFF66"/>
                </a:solidFill>
              </a:rPr>
              <a:t>. Все математические и иные операции с изображениями – это просто операции с таблицами!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14063" b="6944"/>
          <a:stretch/>
        </p:blipFill>
        <p:spPr>
          <a:xfrm>
            <a:off x="245658" y="1066800"/>
            <a:ext cx="8755043" cy="533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3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8601" y="228600"/>
            <a:ext cx="868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Кадр </a:t>
            </a:r>
            <a:r>
              <a:rPr lang="en-US" sz="1600" dirty="0">
                <a:solidFill>
                  <a:srgbClr val="FFFF66"/>
                </a:solidFill>
              </a:rPr>
              <a:t>bias (</a:t>
            </a:r>
            <a:r>
              <a:rPr lang="ru-RU" sz="1600" dirty="0">
                <a:solidFill>
                  <a:srgbClr val="FFFF66"/>
                </a:solidFill>
              </a:rPr>
              <a:t>подложка, ток смещения, </a:t>
            </a:r>
            <a:r>
              <a:rPr lang="ru-RU" sz="1600" dirty="0" err="1">
                <a:solidFill>
                  <a:srgbClr val="FFFF66"/>
                </a:solidFill>
              </a:rPr>
              <a:t>оффсет</a:t>
            </a:r>
            <a:r>
              <a:rPr lang="ru-RU" sz="1600" dirty="0" smtClean="0">
                <a:solidFill>
                  <a:srgbClr val="FFFF66"/>
                </a:solidFill>
              </a:rPr>
              <a:t>)</a:t>
            </a:r>
            <a:endParaRPr lang="ru-RU" sz="1600" dirty="0">
              <a:solidFill>
                <a:srgbClr val="FFFF66"/>
              </a:solidFill>
            </a:endParaRPr>
          </a:p>
          <a:p>
            <a:r>
              <a:rPr lang="ru-RU" sz="1600" dirty="0">
                <a:solidFill>
                  <a:srgbClr val="FFFF66"/>
                </a:solidFill>
              </a:rPr>
              <a:t>Кадр с нулевой экспозицией. </a:t>
            </a:r>
            <a:r>
              <a:rPr lang="ru-RU" sz="1600" dirty="0">
                <a:solidFill>
                  <a:srgbClr val="FFFF66"/>
                </a:solidFill>
              </a:rPr>
              <a:t>Сместить ноль необходимо для того, чтобы избежать отрицательных значений</a:t>
            </a:r>
            <a:r>
              <a:rPr lang="ru-RU" sz="1600" dirty="0" smtClean="0">
                <a:solidFill>
                  <a:srgbClr val="FFFF66"/>
                </a:solidFill>
              </a:rPr>
              <a:t>.</a:t>
            </a:r>
            <a:endParaRPr lang="ru-RU" sz="1600" dirty="0">
              <a:solidFill>
                <a:srgbClr val="FFFF66"/>
              </a:solidFill>
            </a:endParaRPr>
          </a:p>
          <a:p>
            <a:r>
              <a:rPr lang="ru-RU" sz="1600" dirty="0">
                <a:solidFill>
                  <a:srgbClr val="FFFF66"/>
                </a:solidFill>
              </a:rPr>
              <a:t>Ключевые характеристики кадра </a:t>
            </a:r>
            <a:r>
              <a:rPr lang="en-US" sz="1600" dirty="0">
                <a:solidFill>
                  <a:srgbClr val="FFFF66"/>
                </a:solidFill>
              </a:rPr>
              <a:t>bias</a:t>
            </a:r>
            <a:r>
              <a:rPr lang="ru-RU" sz="1600" dirty="0">
                <a:solidFill>
                  <a:srgbClr val="FFFF66"/>
                </a:solidFill>
              </a:rPr>
              <a:t>: температура, </a:t>
            </a:r>
            <a:r>
              <a:rPr lang="en-US" sz="1600" dirty="0">
                <a:solidFill>
                  <a:srgbClr val="FFFF66"/>
                </a:solidFill>
              </a:rPr>
              <a:t>gain</a:t>
            </a:r>
            <a:r>
              <a:rPr lang="ru-RU" sz="1600" dirty="0">
                <a:solidFill>
                  <a:srgbClr val="FFFF66"/>
                </a:solidFill>
              </a:rPr>
              <a:t>, скорость считывания</a:t>
            </a:r>
            <a:r>
              <a:rPr lang="ru-RU" sz="1600" dirty="0" smtClean="0">
                <a:solidFill>
                  <a:srgbClr val="FFFF66"/>
                </a:solidFill>
              </a:rPr>
              <a:t>.</a:t>
            </a:r>
            <a:endParaRPr lang="ru-RU" sz="1600" dirty="0">
              <a:solidFill>
                <a:srgbClr val="FFFF66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7500"/>
          <a:stretch/>
        </p:blipFill>
        <p:spPr>
          <a:xfrm>
            <a:off x="304800" y="1371600"/>
            <a:ext cx="7848600" cy="465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1" y="602624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solidFill>
                  <a:srgbClr val="FFFF66"/>
                </a:solidFill>
              </a:rPr>
              <a:t>На картинке показан уровень</a:t>
            </a:r>
            <a:r>
              <a:rPr lang="en-US" sz="1200" i="1" dirty="0" smtClean="0">
                <a:solidFill>
                  <a:srgbClr val="FFFF66"/>
                </a:solidFill>
              </a:rPr>
              <a:t> </a:t>
            </a:r>
            <a:r>
              <a:rPr lang="ru-RU" sz="1200" i="1" dirty="0" smtClean="0">
                <a:solidFill>
                  <a:srgbClr val="FFFF66"/>
                </a:solidFill>
              </a:rPr>
              <a:t>тока смещения и разброс (шум) значений вокруг среднего, вызван</a:t>
            </a:r>
            <a:r>
              <a:rPr lang="ru-RU" sz="1200" i="1" dirty="0">
                <a:solidFill>
                  <a:srgbClr val="FFFF66"/>
                </a:solidFill>
              </a:rPr>
              <a:t>н</a:t>
            </a:r>
            <a:r>
              <a:rPr lang="ru-RU" sz="1200" i="1" dirty="0" smtClean="0">
                <a:solidFill>
                  <a:srgbClr val="FFFF66"/>
                </a:solidFill>
              </a:rPr>
              <a:t>ый шумом считывания (</a:t>
            </a:r>
            <a:r>
              <a:rPr lang="en-US" sz="1200" i="1" dirty="0" smtClean="0">
                <a:solidFill>
                  <a:srgbClr val="FFFF66"/>
                </a:solidFill>
              </a:rPr>
              <a:t>RN</a:t>
            </a:r>
            <a:r>
              <a:rPr lang="ru-RU" sz="1200" i="1" dirty="0" smtClean="0">
                <a:solidFill>
                  <a:srgbClr val="FFFF66"/>
                </a:solidFill>
              </a:rPr>
              <a:t>) в 9 </a:t>
            </a:r>
            <a:r>
              <a:rPr lang="en-US" sz="1200" i="1" dirty="0" smtClean="0">
                <a:solidFill>
                  <a:srgbClr val="FFFF66"/>
                </a:solidFill>
              </a:rPr>
              <a:t>ADU</a:t>
            </a:r>
            <a:r>
              <a:rPr lang="ru-RU" sz="1200" i="1" dirty="0" smtClean="0">
                <a:solidFill>
                  <a:srgbClr val="FFFF66"/>
                </a:solidFill>
              </a:rPr>
              <a:t>.</a:t>
            </a:r>
            <a:r>
              <a:rPr lang="en-US" sz="1200" i="1" dirty="0" smtClean="0">
                <a:solidFill>
                  <a:srgbClr val="FFFF66"/>
                </a:solidFill>
              </a:rPr>
              <a:t> </a:t>
            </a:r>
            <a:r>
              <a:rPr lang="ru-RU" sz="1200" i="1" dirty="0" smtClean="0">
                <a:solidFill>
                  <a:srgbClr val="FFFF66"/>
                </a:solidFill>
              </a:rPr>
              <a:t>Это эквивалентно «разрезу» кадра </a:t>
            </a:r>
            <a:r>
              <a:rPr lang="en-US" sz="1200" i="1" dirty="0" smtClean="0">
                <a:solidFill>
                  <a:srgbClr val="FFFF66"/>
                </a:solidFill>
              </a:rPr>
              <a:t>bias </a:t>
            </a:r>
            <a:r>
              <a:rPr lang="ru-RU" sz="1200" i="1" dirty="0" smtClean="0">
                <a:solidFill>
                  <a:srgbClr val="FFFF66"/>
                </a:solidFill>
              </a:rPr>
              <a:t>по одной из строк (колонок).</a:t>
            </a:r>
          </a:p>
          <a:p>
            <a:r>
              <a:rPr lang="ru-RU" sz="1200" i="1" dirty="0" smtClean="0">
                <a:solidFill>
                  <a:srgbClr val="FFFF66"/>
                </a:solidFill>
              </a:rPr>
              <a:t>Здесь и далее модельные данные.</a:t>
            </a:r>
            <a:endParaRPr lang="ru-RU" sz="1200" i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2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6200" y="152400"/>
            <a:ext cx="868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Кадр </a:t>
            </a:r>
            <a:r>
              <a:rPr lang="en-US" sz="1600" dirty="0">
                <a:solidFill>
                  <a:srgbClr val="FFFF66"/>
                </a:solidFill>
              </a:rPr>
              <a:t>dark </a:t>
            </a:r>
            <a:r>
              <a:rPr lang="ru-RU" sz="1600" dirty="0">
                <a:solidFill>
                  <a:srgbClr val="FFFF66"/>
                </a:solidFill>
              </a:rPr>
              <a:t>(</a:t>
            </a:r>
            <a:r>
              <a:rPr lang="ru-RU" sz="1600" dirty="0" err="1">
                <a:solidFill>
                  <a:srgbClr val="FFFF66"/>
                </a:solidFill>
              </a:rPr>
              <a:t>темновой</a:t>
            </a:r>
            <a:r>
              <a:rPr lang="ru-RU" sz="1600" dirty="0">
                <a:solidFill>
                  <a:srgbClr val="FFFF66"/>
                </a:solidFill>
              </a:rPr>
              <a:t> кадр, </a:t>
            </a:r>
            <a:r>
              <a:rPr lang="ru-RU" sz="1600" dirty="0" err="1">
                <a:solidFill>
                  <a:srgbClr val="FFFF66"/>
                </a:solidFill>
              </a:rPr>
              <a:t>темновой</a:t>
            </a:r>
            <a:r>
              <a:rPr lang="ru-RU" sz="1600" dirty="0">
                <a:solidFill>
                  <a:srgbClr val="FFFF66"/>
                </a:solidFill>
              </a:rPr>
              <a:t> ток</a:t>
            </a:r>
            <a:r>
              <a:rPr lang="ru-RU" sz="1600" dirty="0" smtClean="0">
                <a:solidFill>
                  <a:srgbClr val="FFFF66"/>
                </a:solidFill>
              </a:rPr>
              <a:t>)</a:t>
            </a:r>
            <a:endParaRPr lang="ru-RU" sz="1600" dirty="0">
              <a:solidFill>
                <a:srgbClr val="FFFF66"/>
              </a:solidFill>
            </a:endParaRPr>
          </a:p>
          <a:p>
            <a:r>
              <a:rPr lang="ru-RU" sz="1600" dirty="0">
                <a:solidFill>
                  <a:srgbClr val="FFFF66"/>
                </a:solidFill>
              </a:rPr>
              <a:t>Необходим для того, чтобы учесть ток </a:t>
            </a:r>
            <a:r>
              <a:rPr lang="ru-RU" sz="1600" dirty="0" err="1">
                <a:solidFill>
                  <a:srgbClr val="FFFF66"/>
                </a:solidFill>
              </a:rPr>
              <a:t>термогенерации</a:t>
            </a:r>
            <a:r>
              <a:rPr lang="ru-RU" sz="1600" dirty="0">
                <a:solidFill>
                  <a:srgbClr val="FFFF66"/>
                </a:solidFill>
              </a:rPr>
              <a:t>, прежде всего для горячих пикселей. По сути является суммой </a:t>
            </a:r>
            <a:r>
              <a:rPr lang="en-US" sz="1600" dirty="0" err="1">
                <a:solidFill>
                  <a:srgbClr val="FFFF66"/>
                </a:solidFill>
              </a:rPr>
              <a:t>bias+dark</a:t>
            </a:r>
            <a:r>
              <a:rPr lang="ru-RU" sz="1600" dirty="0">
                <a:solidFill>
                  <a:srgbClr val="FFFF66"/>
                </a:solidFill>
              </a:rPr>
              <a:t>.</a:t>
            </a:r>
          </a:p>
          <a:p>
            <a:r>
              <a:rPr lang="ru-RU" sz="1600" dirty="0">
                <a:solidFill>
                  <a:srgbClr val="FFFF66"/>
                </a:solidFill>
              </a:rPr>
              <a:t>Ключевые характеристики: экспозиция, температура, </a:t>
            </a:r>
            <a:r>
              <a:rPr lang="en-US" sz="1600" dirty="0">
                <a:solidFill>
                  <a:srgbClr val="FFFF66"/>
                </a:solidFill>
              </a:rPr>
              <a:t>gain</a:t>
            </a:r>
            <a:r>
              <a:rPr lang="ru-RU" sz="1600" dirty="0">
                <a:solidFill>
                  <a:srgbClr val="FFFF66"/>
                </a:solidFill>
              </a:rPr>
              <a:t>, скорость считывания.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r="7500"/>
          <a:stretch/>
        </p:blipFill>
        <p:spPr>
          <a:xfrm>
            <a:off x="228600" y="1295400"/>
            <a:ext cx="7772400" cy="46546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1" y="602624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solidFill>
                  <a:srgbClr val="FFFF66"/>
                </a:solidFill>
              </a:rPr>
              <a:t>Мы видим, что </a:t>
            </a:r>
            <a:r>
              <a:rPr lang="ru-RU" sz="1200" i="1" dirty="0" err="1" smtClean="0">
                <a:solidFill>
                  <a:srgbClr val="FFFF66"/>
                </a:solidFill>
              </a:rPr>
              <a:t>темновой</a:t>
            </a:r>
            <a:r>
              <a:rPr lang="ru-RU" sz="1200" i="1" dirty="0" smtClean="0">
                <a:solidFill>
                  <a:srgbClr val="FFFF66"/>
                </a:solidFill>
              </a:rPr>
              <a:t> ток</a:t>
            </a:r>
            <a:r>
              <a:rPr lang="en-US" sz="1200" i="1" dirty="0" smtClean="0">
                <a:solidFill>
                  <a:srgbClr val="FFFF66"/>
                </a:solidFill>
              </a:rPr>
              <a:t> (TEC)</a:t>
            </a:r>
            <a:r>
              <a:rPr lang="ru-RU" sz="1200" i="1" dirty="0" smtClean="0">
                <a:solidFill>
                  <a:srgbClr val="FFFF66"/>
                </a:solidFill>
              </a:rPr>
              <a:t> смещает среднее значение вверх и растет разброс значений – добавляется шум</a:t>
            </a:r>
            <a:r>
              <a:rPr lang="ru-RU" sz="1200" i="1" dirty="0">
                <a:solidFill>
                  <a:srgbClr val="FFFF66"/>
                </a:solidFill>
              </a:rPr>
              <a:t> </a:t>
            </a:r>
            <a:r>
              <a:rPr lang="ru-RU" sz="1200" i="1" dirty="0" err="1" smtClean="0">
                <a:solidFill>
                  <a:srgbClr val="FFFF66"/>
                </a:solidFill>
              </a:rPr>
              <a:t>темнового</a:t>
            </a:r>
            <a:r>
              <a:rPr lang="ru-RU" sz="1200" i="1" dirty="0" smtClean="0">
                <a:solidFill>
                  <a:srgbClr val="FFFF66"/>
                </a:solidFill>
              </a:rPr>
              <a:t> тока (</a:t>
            </a:r>
            <a:r>
              <a:rPr lang="en-US" sz="1200" i="1" dirty="0" smtClean="0">
                <a:solidFill>
                  <a:srgbClr val="FFFF66"/>
                </a:solidFill>
              </a:rPr>
              <a:t>TEN)</a:t>
            </a:r>
            <a:r>
              <a:rPr lang="ru-RU" sz="1200" i="1" dirty="0" smtClean="0">
                <a:solidFill>
                  <a:srgbClr val="FFFF66"/>
                </a:solidFill>
              </a:rPr>
              <a:t>.</a:t>
            </a:r>
          </a:p>
          <a:p>
            <a:r>
              <a:rPr lang="ru-RU" sz="1200" i="1" dirty="0" err="1" smtClean="0">
                <a:solidFill>
                  <a:srgbClr val="FFFF66"/>
                </a:solidFill>
              </a:rPr>
              <a:t>Темновой</a:t>
            </a:r>
            <a:r>
              <a:rPr lang="ru-RU" sz="1200" i="1" dirty="0" smtClean="0">
                <a:solidFill>
                  <a:srgbClr val="FFFF66"/>
                </a:solidFill>
              </a:rPr>
              <a:t> ток для модели 0.1 </a:t>
            </a:r>
            <a:r>
              <a:rPr lang="en-US" sz="1200" i="1" dirty="0" smtClean="0">
                <a:solidFill>
                  <a:srgbClr val="FFFF66"/>
                </a:solidFill>
              </a:rPr>
              <a:t>e/(pix*sec)</a:t>
            </a:r>
            <a:r>
              <a:rPr lang="ru-RU" sz="1200" i="1" dirty="0" smtClean="0">
                <a:solidFill>
                  <a:srgbClr val="FFFF66"/>
                </a:solidFill>
              </a:rPr>
              <a:t>, экспозиция 180 сек.</a:t>
            </a:r>
            <a:endParaRPr lang="ru-RU" sz="1200" i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6200" y="152400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Кадр </a:t>
            </a:r>
            <a:r>
              <a:rPr lang="en-US" sz="1600" dirty="0">
                <a:solidFill>
                  <a:srgbClr val="FFFF66"/>
                </a:solidFill>
              </a:rPr>
              <a:t>dark </a:t>
            </a:r>
            <a:r>
              <a:rPr lang="ru-RU" sz="1600" dirty="0">
                <a:solidFill>
                  <a:srgbClr val="FFFF66"/>
                </a:solidFill>
              </a:rPr>
              <a:t>(</a:t>
            </a:r>
            <a:r>
              <a:rPr lang="ru-RU" sz="1600" dirty="0" err="1">
                <a:solidFill>
                  <a:srgbClr val="FFFF66"/>
                </a:solidFill>
              </a:rPr>
              <a:t>темновой</a:t>
            </a:r>
            <a:r>
              <a:rPr lang="ru-RU" sz="1600" dirty="0">
                <a:solidFill>
                  <a:srgbClr val="FFFF66"/>
                </a:solidFill>
              </a:rPr>
              <a:t> кадр, </a:t>
            </a:r>
            <a:r>
              <a:rPr lang="ru-RU" sz="1600" dirty="0" err="1">
                <a:solidFill>
                  <a:srgbClr val="FFFF66"/>
                </a:solidFill>
              </a:rPr>
              <a:t>темновой</a:t>
            </a:r>
            <a:r>
              <a:rPr lang="ru-RU" sz="1600" dirty="0">
                <a:solidFill>
                  <a:srgbClr val="FFFF66"/>
                </a:solidFill>
              </a:rPr>
              <a:t> ток</a:t>
            </a:r>
            <a:r>
              <a:rPr lang="ru-RU" sz="1600" dirty="0">
                <a:solidFill>
                  <a:srgbClr val="FFFF66"/>
                </a:solidFill>
              </a:rPr>
              <a:t>)</a:t>
            </a:r>
          </a:p>
          <a:p>
            <a:r>
              <a:rPr lang="ru-RU" sz="1600" dirty="0" smtClean="0">
                <a:solidFill>
                  <a:srgbClr val="FFFF66"/>
                </a:solidFill>
              </a:rPr>
              <a:t>В кадрах </a:t>
            </a:r>
            <a:r>
              <a:rPr lang="en-US" sz="1600" dirty="0" smtClean="0">
                <a:solidFill>
                  <a:srgbClr val="FFFF66"/>
                </a:solidFill>
              </a:rPr>
              <a:t>dark </a:t>
            </a:r>
            <a:r>
              <a:rPr lang="ru-RU" sz="1600" dirty="0" smtClean="0">
                <a:solidFill>
                  <a:srgbClr val="FFFF66"/>
                </a:solidFill>
              </a:rPr>
              <a:t>содержится информация о яркости горячих пикселей.</a:t>
            </a:r>
            <a:endParaRPr lang="ru-RU" sz="1600" dirty="0">
              <a:solidFill>
                <a:srgbClr val="FFFF66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-888" r="6666" b="888"/>
          <a:stretch/>
        </p:blipFill>
        <p:spPr>
          <a:xfrm>
            <a:off x="228600" y="1196340"/>
            <a:ext cx="7772400" cy="465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1" y="6026240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solidFill>
                  <a:srgbClr val="FFFF66"/>
                </a:solidFill>
              </a:rPr>
              <a:t>В модель добавлены горячие пиксели (</a:t>
            </a:r>
            <a:r>
              <a:rPr lang="en-US" sz="1200" i="1" dirty="0" smtClean="0">
                <a:solidFill>
                  <a:srgbClr val="FFFF66"/>
                </a:solidFill>
              </a:rPr>
              <a:t>BP)</a:t>
            </a:r>
            <a:r>
              <a:rPr lang="ru-RU" sz="1200" i="1" dirty="0" smtClean="0">
                <a:solidFill>
                  <a:srgbClr val="FFFF66"/>
                </a:solidFill>
              </a:rPr>
              <a:t>.</a:t>
            </a:r>
            <a:endParaRPr lang="ru-RU" sz="1200" i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8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8600" y="228600"/>
            <a:ext cx="5324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Виньетирование + неоднородность чувствительности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749" r="5000" b="-749"/>
          <a:stretch/>
        </p:blipFill>
        <p:spPr>
          <a:xfrm>
            <a:off x="228600" y="838200"/>
            <a:ext cx="7924800" cy="465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" y="5625386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solidFill>
                  <a:srgbClr val="FFFF66"/>
                </a:solidFill>
              </a:rPr>
              <a:t>Неоднородность чувствительности пикселей моделирована случайными вариациями в 2.5%. Виньетирование моделировано параболой. Итоговая функция является произведением двух этих составляющих.</a:t>
            </a:r>
          </a:p>
          <a:p>
            <a:r>
              <a:rPr lang="ru-RU" sz="1200" i="1" dirty="0" smtClean="0">
                <a:solidFill>
                  <a:srgbClr val="FFFF66"/>
                </a:solidFill>
              </a:rPr>
              <a:t>По сути это идеальное представление плоского поля.</a:t>
            </a:r>
            <a:endParaRPr lang="ru-RU" sz="1200" i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5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8601" y="228600"/>
            <a:ext cx="8763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66"/>
                </a:solidFill>
              </a:rPr>
              <a:t>Flat-field</a:t>
            </a:r>
            <a:r>
              <a:rPr lang="ru-RU" sz="1600" dirty="0">
                <a:solidFill>
                  <a:srgbClr val="FFFF66"/>
                </a:solidFill>
              </a:rPr>
              <a:t> (плоское поле)</a:t>
            </a:r>
          </a:p>
          <a:p>
            <a:r>
              <a:rPr lang="ru-RU" sz="1600" dirty="0">
                <a:solidFill>
                  <a:srgbClr val="FFFF66"/>
                </a:solidFill>
              </a:rPr>
              <a:t>Мы не можем получить </a:t>
            </a:r>
            <a:r>
              <a:rPr lang="ru-RU" sz="1600" dirty="0" smtClean="0">
                <a:solidFill>
                  <a:srgbClr val="FFFF66"/>
                </a:solidFill>
              </a:rPr>
              <a:t>кадр плоского поля без </a:t>
            </a:r>
            <a:r>
              <a:rPr lang="en-US" sz="1600" dirty="0">
                <a:solidFill>
                  <a:srgbClr val="FFFF66"/>
                </a:solidFill>
              </a:rPr>
              <a:t>bias </a:t>
            </a:r>
            <a:r>
              <a:rPr lang="ru-RU" sz="1600" dirty="0">
                <a:solidFill>
                  <a:srgbClr val="FFFF66"/>
                </a:solidFill>
              </a:rPr>
              <a:t>и </a:t>
            </a:r>
            <a:r>
              <a:rPr lang="en-US" sz="1600" dirty="0">
                <a:solidFill>
                  <a:srgbClr val="FFFF66"/>
                </a:solidFill>
              </a:rPr>
              <a:t>dark</a:t>
            </a:r>
            <a:r>
              <a:rPr lang="ru-RU" sz="1600" dirty="0">
                <a:solidFill>
                  <a:srgbClr val="FFFF66"/>
                </a:solidFill>
              </a:rPr>
              <a:t>.</a:t>
            </a:r>
          </a:p>
          <a:p>
            <a:r>
              <a:rPr lang="ru-RU" sz="1600" dirty="0">
                <a:solidFill>
                  <a:srgbClr val="FFFF66"/>
                </a:solidFill>
              </a:rPr>
              <a:t>Ключевые характеристики: экспозиция, температура, </a:t>
            </a:r>
            <a:r>
              <a:rPr lang="en-US" sz="1600" dirty="0">
                <a:solidFill>
                  <a:srgbClr val="FFFF66"/>
                </a:solidFill>
              </a:rPr>
              <a:t>gain</a:t>
            </a:r>
            <a:r>
              <a:rPr lang="ru-RU" sz="1600" dirty="0">
                <a:solidFill>
                  <a:srgbClr val="FFFF66"/>
                </a:solidFill>
              </a:rPr>
              <a:t>, скорость </a:t>
            </a:r>
            <a:r>
              <a:rPr lang="ru-RU" sz="1600" dirty="0">
                <a:solidFill>
                  <a:srgbClr val="FFFF66"/>
                </a:solidFill>
              </a:rPr>
              <a:t>считывания, фильтр.</a:t>
            </a:r>
            <a:endParaRPr lang="ru-RU" sz="1600" dirty="0">
              <a:solidFill>
                <a:srgbClr val="FFFF66"/>
              </a:solidFill>
            </a:endParaRPr>
          </a:p>
          <a:p>
            <a:endParaRPr lang="ru-RU" dirty="0">
              <a:solidFill>
                <a:srgbClr val="FFFF99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r="7500"/>
          <a:stretch/>
        </p:blipFill>
        <p:spPr>
          <a:xfrm>
            <a:off x="381000" y="1066800"/>
            <a:ext cx="7924800" cy="465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1" y="57912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solidFill>
                  <a:srgbClr val="FFFF66"/>
                </a:solidFill>
              </a:rPr>
              <a:t>То же, что и на прошлом слайде, но добавлены ток смещения, шум считывания, </a:t>
            </a:r>
            <a:r>
              <a:rPr lang="ru-RU" sz="1200" i="1" dirty="0" err="1" smtClean="0">
                <a:solidFill>
                  <a:srgbClr val="FFFF66"/>
                </a:solidFill>
              </a:rPr>
              <a:t>темновой</a:t>
            </a:r>
            <a:r>
              <a:rPr lang="ru-RU" sz="1200" i="1" dirty="0" smtClean="0">
                <a:solidFill>
                  <a:srgbClr val="FFFF66"/>
                </a:solidFill>
              </a:rPr>
              <a:t> ток (для экспозиции 3 секунды) и пуассоновский шум </a:t>
            </a:r>
            <a:r>
              <a:rPr lang="ru-RU" sz="1200" i="1" dirty="0" err="1" smtClean="0">
                <a:solidFill>
                  <a:srgbClr val="FFFF66"/>
                </a:solidFill>
              </a:rPr>
              <a:t>темнового</a:t>
            </a:r>
            <a:r>
              <a:rPr lang="ru-RU" sz="1200" i="1" dirty="0" smtClean="0">
                <a:solidFill>
                  <a:srgbClr val="FFFF66"/>
                </a:solidFill>
              </a:rPr>
              <a:t> тока.</a:t>
            </a:r>
            <a:endParaRPr lang="ru-RU" sz="1200" i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18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8601" y="228600"/>
            <a:ext cx="876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Звезды (рассматриваем без шума источника!)</a:t>
            </a:r>
            <a:endParaRPr lang="ru-RU" sz="1600" dirty="0">
              <a:solidFill>
                <a:srgbClr val="FFFF66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r="5833"/>
          <a:stretch/>
        </p:blipFill>
        <p:spPr>
          <a:xfrm>
            <a:off x="304800" y="838200"/>
            <a:ext cx="7924800" cy="465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1" y="57912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solidFill>
                  <a:srgbClr val="FFFF66"/>
                </a:solidFill>
              </a:rPr>
              <a:t>Модель трех звезд с одинаковой интенсивностью. Пуассоновский шум источника не включен. Так же не учтен фон неба и шум фона неба. Их рассмотрение выходит за рамки этой презентации.</a:t>
            </a:r>
            <a:endParaRPr lang="ru-RU" sz="1200" i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88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8601" y="228600"/>
            <a:ext cx="876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Звезды на снимке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6666"/>
          <a:stretch/>
        </p:blipFill>
        <p:spPr>
          <a:xfrm>
            <a:off x="381000" y="605254"/>
            <a:ext cx="7772400" cy="46546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1" y="54102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solidFill>
                  <a:srgbClr val="FFFF66"/>
                </a:solidFill>
              </a:rPr>
              <a:t>Произведение модели (ярких) звезд на отклик системы (плоское поле) с добавлением ток смещения, </a:t>
            </a:r>
            <a:r>
              <a:rPr lang="ru-RU" sz="1200" i="1" dirty="0" err="1" smtClean="0">
                <a:solidFill>
                  <a:srgbClr val="FFFF66"/>
                </a:solidFill>
              </a:rPr>
              <a:t>темнового</a:t>
            </a:r>
            <a:r>
              <a:rPr lang="ru-RU" sz="1200" i="1" dirty="0" smtClean="0">
                <a:solidFill>
                  <a:srgbClr val="FFFF66"/>
                </a:solidFill>
              </a:rPr>
              <a:t> тока и шумов.</a:t>
            </a:r>
            <a:endParaRPr lang="ru-RU" sz="1200" i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13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8601" y="228600"/>
            <a:ext cx="876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Звезды на снимке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8333"/>
          <a:stretch/>
        </p:blipFill>
        <p:spPr>
          <a:xfrm>
            <a:off x="266701" y="574774"/>
            <a:ext cx="7924800" cy="46546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1" y="5410200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solidFill>
                  <a:srgbClr val="FFFF66"/>
                </a:solidFill>
              </a:rPr>
              <a:t>То же самое, но для относительно слабых звезд.</a:t>
            </a:r>
            <a:endParaRPr lang="ru-RU" sz="1200" i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01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r="6667"/>
          <a:stretch/>
        </p:blipFill>
        <p:spPr>
          <a:xfrm>
            <a:off x="228600" y="1288960"/>
            <a:ext cx="7696200" cy="4654640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52400" y="314876"/>
            <a:ext cx="8938701" cy="82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ru-RU" sz="2000" kern="0" dirty="0" smtClean="0">
                <a:solidFill>
                  <a:srgbClr val="FFFF66"/>
                </a:solidFill>
              </a:rPr>
              <a:t>Пуассоновский шум - шум пропорционален корню квадратному из сигнала. Типичные примеры: шум источника (звезды, фона неба), тепловой шум ПЗС.</a:t>
            </a:r>
          </a:p>
          <a:p>
            <a:pPr algn="l"/>
            <a:endParaRPr lang="ru-RU" sz="2000" kern="0" dirty="0">
              <a:solidFill>
                <a:srgbClr val="FFFF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76700" y="2743200"/>
            <a:ext cx="3446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Среднее значение = 100, стандартное отклонение = 10.</a:t>
            </a:r>
            <a:endParaRPr lang="ru-RU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52423" y="4267200"/>
            <a:ext cx="3446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 smtClean="0"/>
              <a:t>Среднее значение = 50, стандартное отклонение = 7.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74510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8601" y="228600"/>
            <a:ext cx="876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Звезды на снимке с горячими пикселями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r="7500"/>
          <a:stretch/>
        </p:blipFill>
        <p:spPr>
          <a:xfrm>
            <a:off x="304800" y="685800"/>
            <a:ext cx="7924800" cy="465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701" y="5410200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solidFill>
                  <a:srgbClr val="FFFF66"/>
                </a:solidFill>
              </a:rPr>
              <a:t>В модель добавлены горячие пиксели.</a:t>
            </a:r>
            <a:endParaRPr lang="ru-RU" sz="1200" i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0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8601" y="228600"/>
            <a:ext cx="876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Моделируем обработку</a:t>
            </a:r>
          </a:p>
          <a:p>
            <a:r>
              <a:rPr lang="ru-RU" sz="1600" dirty="0">
                <a:solidFill>
                  <a:srgbClr val="FFFF66"/>
                </a:solidFill>
              </a:rPr>
              <a:t>1) Получаем супер </a:t>
            </a:r>
            <a:r>
              <a:rPr lang="ru-RU" sz="1600" dirty="0" err="1">
                <a:solidFill>
                  <a:srgbClr val="FFFF66"/>
                </a:solidFill>
              </a:rPr>
              <a:t>дарк</a:t>
            </a:r>
            <a:r>
              <a:rPr lang="ru-RU" sz="1600" dirty="0">
                <a:solidFill>
                  <a:srgbClr val="FFFF66"/>
                </a:solidFill>
              </a:rPr>
              <a:t> (медианное </a:t>
            </a:r>
            <a:r>
              <a:rPr lang="ru-RU" sz="1600" dirty="0" smtClean="0">
                <a:solidFill>
                  <a:srgbClr val="FFFF66"/>
                </a:solidFill>
              </a:rPr>
              <a:t>среднее* </a:t>
            </a:r>
            <a:r>
              <a:rPr lang="ru-RU" sz="1600" dirty="0">
                <a:solidFill>
                  <a:srgbClr val="FFFF66"/>
                </a:solidFill>
              </a:rPr>
              <a:t>из 10 </a:t>
            </a:r>
            <a:r>
              <a:rPr lang="ru-RU" sz="1600" dirty="0" err="1">
                <a:solidFill>
                  <a:srgbClr val="FFFF66"/>
                </a:solidFill>
              </a:rPr>
              <a:t>дарков</a:t>
            </a:r>
            <a:r>
              <a:rPr lang="ru-RU" sz="1600" dirty="0">
                <a:solidFill>
                  <a:srgbClr val="FFFF66"/>
                </a:solidFill>
              </a:rPr>
              <a:t>)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r="7500"/>
          <a:stretch/>
        </p:blipFill>
        <p:spPr>
          <a:xfrm>
            <a:off x="381000" y="990600"/>
            <a:ext cx="7620000" cy="465464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52400" y="6400800"/>
            <a:ext cx="50749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i="1" dirty="0" smtClean="0">
                <a:solidFill>
                  <a:srgbClr val="FFFF66"/>
                </a:solidFill>
              </a:rPr>
              <a:t>*</a:t>
            </a:r>
            <a:r>
              <a:rPr lang="en-US" sz="1200" dirty="0">
                <a:solidFill>
                  <a:srgbClr val="FFFF66"/>
                </a:solidFill>
                <a:hlinkClick r:id="rId3"/>
              </a:rPr>
              <a:t>ru.wikipedia.org/wiki/</a:t>
            </a:r>
            <a:r>
              <a:rPr lang="ru-RU" sz="1200" dirty="0">
                <a:solidFill>
                  <a:srgbClr val="FFFF66"/>
                </a:solidFill>
                <a:hlinkClick r:id="rId3"/>
              </a:rPr>
              <a:t>Медиана_(статистика)</a:t>
            </a:r>
            <a:endParaRPr lang="ru-RU" sz="1200" i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17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8601" y="228600"/>
            <a:ext cx="876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Моделируем обработку</a:t>
            </a:r>
          </a:p>
          <a:p>
            <a:r>
              <a:rPr lang="ru-RU" sz="1600" dirty="0">
                <a:solidFill>
                  <a:srgbClr val="FFFF66"/>
                </a:solidFill>
              </a:rPr>
              <a:t>1) Получаем супер </a:t>
            </a:r>
            <a:r>
              <a:rPr lang="ru-RU" sz="1600" dirty="0" err="1">
                <a:solidFill>
                  <a:srgbClr val="FFFF66"/>
                </a:solidFill>
              </a:rPr>
              <a:t>дарк</a:t>
            </a:r>
            <a:r>
              <a:rPr lang="ru-RU" sz="1600" dirty="0">
                <a:solidFill>
                  <a:srgbClr val="FFFF66"/>
                </a:solidFill>
              </a:rPr>
              <a:t> (медианное среднее из 10 </a:t>
            </a:r>
            <a:r>
              <a:rPr lang="ru-RU" sz="1600" dirty="0" err="1">
                <a:solidFill>
                  <a:srgbClr val="FFFF66"/>
                </a:solidFill>
              </a:rPr>
              <a:t>дарков</a:t>
            </a:r>
            <a:r>
              <a:rPr lang="ru-RU" sz="1600" dirty="0">
                <a:solidFill>
                  <a:srgbClr val="FFFF66"/>
                </a:solidFill>
              </a:rPr>
              <a:t>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r="7500"/>
          <a:stretch/>
        </p:blipFill>
        <p:spPr>
          <a:xfrm>
            <a:off x="304800" y="914400"/>
            <a:ext cx="7772400" cy="465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701" y="5677685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solidFill>
                  <a:srgbClr val="FFFF66"/>
                </a:solidFill>
              </a:rPr>
              <a:t>Увеличенная часть предыдущего графика. Хорошо видно, что случайный шум для медианного среднего меньше, чем для одиночного кадра.</a:t>
            </a:r>
            <a:endParaRPr lang="ru-RU" sz="1200" i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6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8601" y="228600"/>
            <a:ext cx="876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Моделируем обработку</a:t>
            </a:r>
          </a:p>
          <a:p>
            <a:r>
              <a:rPr lang="ru-RU" sz="1600" dirty="0">
                <a:solidFill>
                  <a:srgbClr val="FFFF66"/>
                </a:solidFill>
              </a:rPr>
              <a:t>2) Вычитаем </a:t>
            </a:r>
            <a:r>
              <a:rPr lang="ru-RU" sz="1600" dirty="0" err="1">
                <a:solidFill>
                  <a:srgbClr val="FFFF66"/>
                </a:solidFill>
              </a:rPr>
              <a:t>супердарк</a:t>
            </a:r>
            <a:r>
              <a:rPr lang="ru-RU" sz="1600" dirty="0">
                <a:solidFill>
                  <a:srgbClr val="FFFF66"/>
                </a:solidFill>
              </a:rPr>
              <a:t> из кадра со звездами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t="-888" r="5832" b="888"/>
          <a:stretch/>
        </p:blipFill>
        <p:spPr>
          <a:xfrm>
            <a:off x="259081" y="838200"/>
            <a:ext cx="7848600" cy="465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3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8601" y="228600"/>
            <a:ext cx="876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Моделируем обработку</a:t>
            </a:r>
          </a:p>
          <a:p>
            <a:r>
              <a:rPr lang="ru-RU" sz="1600" dirty="0">
                <a:solidFill>
                  <a:srgbClr val="FFFF66"/>
                </a:solidFill>
              </a:rPr>
              <a:t>2) Вычитаем </a:t>
            </a:r>
            <a:r>
              <a:rPr lang="ru-RU" sz="1600" dirty="0" err="1">
                <a:solidFill>
                  <a:srgbClr val="FFFF66"/>
                </a:solidFill>
              </a:rPr>
              <a:t>супердарк</a:t>
            </a:r>
            <a:r>
              <a:rPr lang="ru-RU" sz="1600" dirty="0">
                <a:solidFill>
                  <a:srgbClr val="FFFF66"/>
                </a:solidFill>
              </a:rPr>
              <a:t> из кадра со звездами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-4162" r="7499" b="4162"/>
          <a:stretch/>
        </p:blipFill>
        <p:spPr>
          <a:xfrm>
            <a:off x="304800" y="685800"/>
            <a:ext cx="7772400" cy="46546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1" y="5486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solidFill>
                  <a:srgbClr val="FFFF66"/>
                </a:solidFill>
              </a:rPr>
              <a:t>Увеличенная часть предыдущего графика. Хорошо видно, что горячие пиксели исчезли, уровень случайного шума при этом вырос незначительно.</a:t>
            </a:r>
            <a:endParaRPr lang="ru-RU" sz="1200" i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5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8601" y="228600"/>
            <a:ext cx="8763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Моделируем обработку</a:t>
            </a:r>
          </a:p>
          <a:p>
            <a:r>
              <a:rPr lang="ru-RU" sz="1600" dirty="0">
                <a:solidFill>
                  <a:srgbClr val="FFFF66"/>
                </a:solidFill>
              </a:rPr>
              <a:t>3) Вычитаем соответствующий </a:t>
            </a:r>
            <a:r>
              <a:rPr lang="ru-RU" sz="1600" dirty="0" err="1" smtClean="0">
                <a:solidFill>
                  <a:srgbClr val="FFFF66"/>
                </a:solidFill>
              </a:rPr>
              <a:t>супердарк</a:t>
            </a:r>
            <a:r>
              <a:rPr lang="ru-RU" sz="1600" dirty="0" smtClean="0">
                <a:solidFill>
                  <a:srgbClr val="FFFF66"/>
                </a:solidFill>
              </a:rPr>
              <a:t> (с экспозицией 3 сек) </a:t>
            </a:r>
            <a:r>
              <a:rPr lang="ru-RU" sz="1600" dirty="0">
                <a:solidFill>
                  <a:srgbClr val="FFFF66"/>
                </a:solidFill>
              </a:rPr>
              <a:t>из </a:t>
            </a:r>
            <a:r>
              <a:rPr lang="ru-RU" sz="1600" dirty="0" err="1" smtClean="0">
                <a:solidFill>
                  <a:srgbClr val="FFFF66"/>
                </a:solidFill>
              </a:rPr>
              <a:t>флэтов</a:t>
            </a:r>
            <a:r>
              <a:rPr lang="ru-RU" sz="1600" dirty="0" smtClean="0">
                <a:solidFill>
                  <a:srgbClr val="FFFF66"/>
                </a:solidFill>
              </a:rPr>
              <a:t> </a:t>
            </a:r>
            <a:r>
              <a:rPr lang="ru-RU" sz="1600" dirty="0">
                <a:solidFill>
                  <a:srgbClr val="FFFF66"/>
                </a:solidFill>
              </a:rPr>
              <a:t>(с экспозицией 3 сек)</a:t>
            </a:r>
            <a:r>
              <a:rPr lang="ru-RU" sz="1600" dirty="0" smtClean="0">
                <a:solidFill>
                  <a:srgbClr val="FFFF66"/>
                </a:solidFill>
              </a:rPr>
              <a:t> </a:t>
            </a:r>
            <a:r>
              <a:rPr lang="ru-RU" sz="1600" dirty="0">
                <a:solidFill>
                  <a:srgbClr val="FFFF66"/>
                </a:solidFill>
              </a:rPr>
              <a:t>и делаем </a:t>
            </a:r>
            <a:r>
              <a:rPr lang="ru-RU" sz="1600" dirty="0" err="1" smtClean="0">
                <a:solidFill>
                  <a:srgbClr val="FFFF66"/>
                </a:solidFill>
              </a:rPr>
              <a:t>суперфлэт</a:t>
            </a:r>
            <a:r>
              <a:rPr lang="ru-RU" sz="1600" dirty="0" smtClean="0">
                <a:solidFill>
                  <a:srgbClr val="FFFF66"/>
                </a:solidFill>
              </a:rPr>
              <a:t> усредняя по медиане 10 кадров плоского поля.</a:t>
            </a:r>
            <a:endParaRPr lang="ru-RU" sz="1600" dirty="0">
              <a:solidFill>
                <a:srgbClr val="FFFF66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7500"/>
          <a:stretch/>
        </p:blipFill>
        <p:spPr>
          <a:xfrm>
            <a:off x="228601" y="1219200"/>
            <a:ext cx="7848600" cy="465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2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8601" y="228600"/>
            <a:ext cx="876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Моделируем обработку</a:t>
            </a:r>
          </a:p>
          <a:p>
            <a:r>
              <a:rPr lang="ru-RU" sz="1600" dirty="0">
                <a:solidFill>
                  <a:srgbClr val="FFFF66"/>
                </a:solidFill>
              </a:rPr>
              <a:t>3) Нормируем </a:t>
            </a:r>
            <a:r>
              <a:rPr lang="en-US" sz="1600" dirty="0" smtClean="0">
                <a:solidFill>
                  <a:srgbClr val="FFFF66"/>
                </a:solidFill>
              </a:rPr>
              <a:t>super-flat</a:t>
            </a:r>
            <a:r>
              <a:rPr lang="ru-RU" sz="1600" dirty="0" smtClean="0">
                <a:solidFill>
                  <a:srgbClr val="FFFF66"/>
                </a:solidFill>
              </a:rPr>
              <a:t> </a:t>
            </a:r>
            <a:r>
              <a:rPr lang="ru-RU" sz="1600" dirty="0">
                <a:solidFill>
                  <a:srgbClr val="FFFF66"/>
                </a:solidFill>
              </a:rPr>
              <a:t>на 1</a:t>
            </a:r>
            <a:r>
              <a:rPr lang="ru-RU" sz="1600" dirty="0">
                <a:solidFill>
                  <a:srgbClr val="FFFF66"/>
                </a:solidFill>
              </a:rPr>
              <a:t>.</a:t>
            </a:r>
            <a:endParaRPr lang="ru-RU" sz="1600" dirty="0">
              <a:solidFill>
                <a:srgbClr val="FFFF66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-888" r="7500" b="888"/>
          <a:stretch/>
        </p:blipFill>
        <p:spPr>
          <a:xfrm>
            <a:off x="381000" y="1066800"/>
            <a:ext cx="7696200" cy="465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1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8601" y="228600"/>
            <a:ext cx="876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Моделируем обработку</a:t>
            </a:r>
          </a:p>
          <a:p>
            <a:r>
              <a:rPr lang="ru-RU" sz="1600" dirty="0">
                <a:solidFill>
                  <a:srgbClr val="FFFF66"/>
                </a:solidFill>
              </a:rPr>
              <a:t>4) Очищенные от </a:t>
            </a:r>
            <a:r>
              <a:rPr lang="ru-RU" sz="1600" dirty="0" err="1">
                <a:solidFill>
                  <a:srgbClr val="FFFF66"/>
                </a:solidFill>
              </a:rPr>
              <a:t>дарка</a:t>
            </a:r>
            <a:r>
              <a:rPr lang="ru-RU" sz="1600" dirty="0">
                <a:solidFill>
                  <a:srgbClr val="FFFF66"/>
                </a:solidFill>
              </a:rPr>
              <a:t> звезды делим на </a:t>
            </a:r>
            <a:r>
              <a:rPr lang="ru-RU" sz="1600" dirty="0" err="1">
                <a:solidFill>
                  <a:srgbClr val="FFFF66"/>
                </a:solidFill>
              </a:rPr>
              <a:t>суперфлэт</a:t>
            </a:r>
            <a:endParaRPr lang="ru-RU" sz="1600" dirty="0">
              <a:solidFill>
                <a:srgbClr val="FFFF66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7500"/>
          <a:stretch/>
        </p:blipFill>
        <p:spPr>
          <a:xfrm>
            <a:off x="263354" y="851475"/>
            <a:ext cx="869349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8601" y="228600"/>
            <a:ext cx="876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Моделируем обработку</a:t>
            </a:r>
          </a:p>
          <a:p>
            <a:r>
              <a:rPr lang="ru-RU" sz="1600" dirty="0" smtClean="0">
                <a:solidFill>
                  <a:srgbClr val="FFFF66"/>
                </a:solidFill>
              </a:rPr>
              <a:t>Суммирование (усреднение) нескольких кадров.</a:t>
            </a:r>
            <a:endParaRPr lang="ru-RU" sz="1600" dirty="0">
              <a:solidFill>
                <a:srgbClr val="FFFF66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r="6666"/>
          <a:stretch/>
        </p:blipFill>
        <p:spPr>
          <a:xfrm>
            <a:off x="228601" y="820995"/>
            <a:ext cx="8763000" cy="52998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1" y="6143693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solidFill>
                  <a:srgbClr val="FFFF66"/>
                </a:solidFill>
              </a:rPr>
              <a:t>Усредняя несколько изображений можно еще уменьшить случайный шум. Здесь показан эффект от усреднения 10 кадров.</a:t>
            </a:r>
            <a:endParaRPr lang="ru-RU" sz="1200" i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91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8601" y="228600"/>
            <a:ext cx="876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Моделируем обработку</a:t>
            </a:r>
          </a:p>
          <a:p>
            <a:r>
              <a:rPr lang="ru-RU" sz="1600" dirty="0">
                <a:solidFill>
                  <a:srgbClr val="FFFF66"/>
                </a:solidFill>
              </a:rPr>
              <a:t>Сумма или длинная экспозиция?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r="6666"/>
          <a:stretch/>
        </p:blipFill>
        <p:spPr>
          <a:xfrm>
            <a:off x="304800" y="813375"/>
            <a:ext cx="7848600" cy="465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0200" y="19050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RN=9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28601" y="55626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solidFill>
                  <a:srgbClr val="FFFF66"/>
                </a:solidFill>
              </a:rPr>
              <a:t>10 кадров с экспозицией 180 сек не эквивалентны одной экспозиции в 1800 сек. При сложении интенсивностей складываются и шумы, прежде всего шум считывания. Приведен пример для шума считывания 9 </a:t>
            </a:r>
            <a:r>
              <a:rPr lang="en-US" sz="1200" i="1" dirty="0" smtClean="0">
                <a:solidFill>
                  <a:srgbClr val="FFFF66"/>
                </a:solidFill>
              </a:rPr>
              <a:t>ADU</a:t>
            </a:r>
            <a:r>
              <a:rPr lang="ru-RU" sz="1200" i="1" dirty="0" smtClean="0">
                <a:solidFill>
                  <a:srgbClr val="FFFF66"/>
                </a:solidFill>
              </a:rPr>
              <a:t>.</a:t>
            </a:r>
            <a:endParaRPr lang="ru-RU" sz="1200" i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37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02" y="762000"/>
            <a:ext cx="3123159" cy="235673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71" y="762000"/>
            <a:ext cx="3124200" cy="23575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74169"/>
            <a:ext cx="3124200" cy="23575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71" y="3276600"/>
            <a:ext cx="3124200" cy="235752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436020" y="961262"/>
            <a:ext cx="121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2"/>
                </a:solidFill>
              </a:rPr>
              <a:t>С/Ш=1</a:t>
            </a:r>
            <a:endParaRPr lang="ru-RU" dirty="0">
              <a:solidFill>
                <a:srgbClr val="FFFF66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133600" y="3628262"/>
            <a:ext cx="114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2"/>
                </a:solidFill>
              </a:rPr>
              <a:t>С/Ш=10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236388" y="360181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С/Ш=100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 bwMode="auto">
          <a:xfrm>
            <a:off x="152400" y="86276"/>
            <a:ext cx="8938701" cy="523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ru-RU" sz="2000" kern="0" dirty="0" smtClean="0">
                <a:solidFill>
                  <a:srgbClr val="FFFF66"/>
                </a:solidFill>
              </a:rPr>
              <a:t>Отношение сигнал/шум позволяет оценить зашумленность.</a:t>
            </a:r>
            <a:endParaRPr lang="ru-RU" sz="2000" kern="0" dirty="0">
              <a:solidFill>
                <a:srgbClr val="FFFF66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077963" y="961262"/>
            <a:ext cx="14467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2"/>
                </a:solidFill>
              </a:rPr>
              <a:t>С/Ш=</a:t>
            </a:r>
            <a:r>
              <a:rPr lang="en-US" dirty="0" err="1" smtClean="0">
                <a:solidFill>
                  <a:schemeClr val="tx2"/>
                </a:solidFill>
              </a:rPr>
              <a:t>unlim</a:t>
            </a:r>
            <a:endParaRPr lang="ru-RU" dirty="0">
              <a:solidFill>
                <a:srgbClr val="FFFF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7500"/>
          <a:stretch/>
        </p:blipFill>
        <p:spPr>
          <a:xfrm>
            <a:off x="304800" y="838200"/>
            <a:ext cx="7848600" cy="465464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28601" y="228600"/>
            <a:ext cx="876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Моделируем обработку</a:t>
            </a:r>
          </a:p>
          <a:p>
            <a:r>
              <a:rPr lang="ru-RU" sz="1600" dirty="0">
                <a:solidFill>
                  <a:srgbClr val="FFFF66"/>
                </a:solidFill>
              </a:rPr>
              <a:t>Сумма или длинная экспозиция?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10200" y="19050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RN=2.5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1" y="55626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solidFill>
                  <a:srgbClr val="FFFF66"/>
                </a:solidFill>
              </a:rPr>
              <a:t>Для камер с низким шумом считывания разница между одной большой экспозицией и суммой </a:t>
            </a:r>
            <a:r>
              <a:rPr lang="ru-RU" sz="1200" i="1" dirty="0" err="1" smtClean="0">
                <a:solidFill>
                  <a:srgbClr val="FFFF66"/>
                </a:solidFill>
              </a:rPr>
              <a:t>субэкспозиций</a:t>
            </a:r>
            <a:r>
              <a:rPr lang="ru-RU" sz="1200" i="1" dirty="0" smtClean="0">
                <a:solidFill>
                  <a:srgbClr val="FFFF66"/>
                </a:solidFill>
              </a:rPr>
              <a:t> уже не так заметна. </a:t>
            </a:r>
            <a:r>
              <a:rPr lang="ru-RU" sz="1200" i="1" dirty="0">
                <a:solidFill>
                  <a:srgbClr val="FFFF66"/>
                </a:solidFill>
              </a:rPr>
              <a:t>Приведен пример для шума считывания </a:t>
            </a:r>
            <a:r>
              <a:rPr lang="ru-RU" sz="1200" i="1" dirty="0" smtClean="0">
                <a:solidFill>
                  <a:srgbClr val="FFFF66"/>
                </a:solidFill>
              </a:rPr>
              <a:t>2.5 </a:t>
            </a:r>
            <a:r>
              <a:rPr lang="en-US" sz="1200" i="1" dirty="0">
                <a:solidFill>
                  <a:srgbClr val="FFFF66"/>
                </a:solidFill>
              </a:rPr>
              <a:t>ADU</a:t>
            </a:r>
            <a:r>
              <a:rPr lang="ru-RU" sz="1200" i="1" dirty="0" smtClean="0">
                <a:solidFill>
                  <a:srgbClr val="FFFF66"/>
                </a:solidFill>
              </a:rPr>
              <a:t>.</a:t>
            </a:r>
            <a:endParaRPr lang="ru-RU" sz="1200" i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45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3"/>
          <p:cNvSpPr txBox="1">
            <a:spLocks noChangeArrowheads="1"/>
          </p:cNvSpPr>
          <p:nvPr/>
        </p:nvSpPr>
        <p:spPr bwMode="auto">
          <a:xfrm>
            <a:off x="265430" y="175433"/>
            <a:ext cx="6438686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Калибровка ПЗС - кадров</a:t>
            </a:r>
            <a:r>
              <a:rPr lang="ru-RU" sz="1600" dirty="0" smtClean="0">
                <a:solidFill>
                  <a:srgbClr val="FFFF66"/>
                </a:solidFill>
              </a:rPr>
              <a:t>. Общий алгоритм.</a:t>
            </a:r>
          </a:p>
          <a:p>
            <a:pPr marL="342900" indent="-342900">
              <a:buAutoNum type="arabicParenR"/>
            </a:pPr>
            <a:r>
              <a:rPr lang="ru-RU" sz="1600" dirty="0" smtClean="0">
                <a:solidFill>
                  <a:srgbClr val="FFFF66"/>
                </a:solidFill>
              </a:rPr>
              <a:t>Фиксируем температуру приемника!</a:t>
            </a:r>
          </a:p>
          <a:p>
            <a:pPr marL="342900" indent="-342900">
              <a:buAutoNum type="arabicParenR"/>
            </a:pPr>
            <a:r>
              <a:rPr lang="ru-RU" sz="1600" dirty="0" smtClean="0">
                <a:solidFill>
                  <a:srgbClr val="FFFF66"/>
                </a:solidFill>
              </a:rPr>
              <a:t>Получаем кадры с объектом с экспозицией Х секунд.</a:t>
            </a:r>
          </a:p>
          <a:p>
            <a:pPr marL="342900" indent="-342900">
              <a:buAutoNum type="arabicParenR"/>
            </a:pPr>
            <a:r>
              <a:rPr lang="ru-RU" sz="1600" dirty="0" smtClean="0">
                <a:solidFill>
                  <a:srgbClr val="FFFF66"/>
                </a:solidFill>
              </a:rPr>
              <a:t>Получаем не менее 5-10 кадров </a:t>
            </a:r>
            <a:r>
              <a:rPr lang="en-US" sz="1600" dirty="0" smtClean="0">
                <a:solidFill>
                  <a:srgbClr val="FFFF66"/>
                </a:solidFill>
              </a:rPr>
              <a:t>dark </a:t>
            </a:r>
            <a:r>
              <a:rPr lang="ru-RU" sz="1600" dirty="0" smtClean="0">
                <a:solidFill>
                  <a:srgbClr val="FFFF66"/>
                </a:solidFill>
              </a:rPr>
              <a:t>с экспозицией Х секунд.</a:t>
            </a:r>
          </a:p>
          <a:p>
            <a:pPr marL="342900" indent="-342900">
              <a:buAutoNum type="arabicParenR"/>
            </a:pPr>
            <a:r>
              <a:rPr lang="ru-RU" sz="1600" dirty="0" smtClean="0">
                <a:solidFill>
                  <a:srgbClr val="FFFF66"/>
                </a:solidFill>
              </a:rPr>
              <a:t>Вычисляем средний </a:t>
            </a:r>
            <a:r>
              <a:rPr lang="en-US" sz="1600" dirty="0" smtClean="0">
                <a:solidFill>
                  <a:srgbClr val="FFFF66"/>
                </a:solidFill>
              </a:rPr>
              <a:t>super-dark</a:t>
            </a:r>
            <a:r>
              <a:rPr lang="ru-RU" sz="1600" dirty="0" smtClean="0">
                <a:solidFill>
                  <a:srgbClr val="FFFF66"/>
                </a:solidFill>
              </a:rPr>
              <a:t>.</a:t>
            </a:r>
          </a:p>
          <a:p>
            <a:pPr marL="342900" indent="-342900">
              <a:buAutoNum type="arabicParenR"/>
            </a:pPr>
            <a:r>
              <a:rPr lang="ru-RU" sz="1600" dirty="0" smtClean="0">
                <a:solidFill>
                  <a:srgbClr val="FFFF66"/>
                </a:solidFill>
              </a:rPr>
              <a:t>Из каждого кадра с объектом вычитаем </a:t>
            </a:r>
            <a:r>
              <a:rPr lang="en-US" sz="1600" dirty="0" smtClean="0">
                <a:solidFill>
                  <a:srgbClr val="FFFF66"/>
                </a:solidFill>
              </a:rPr>
              <a:t>super-dark</a:t>
            </a:r>
            <a:r>
              <a:rPr lang="ru-RU" sz="1600" dirty="0" smtClean="0">
                <a:solidFill>
                  <a:srgbClr val="FFFF66"/>
                </a:solidFill>
              </a:rPr>
              <a:t>.</a:t>
            </a:r>
          </a:p>
          <a:p>
            <a:pPr marL="342900" indent="-342900">
              <a:buAutoNum type="arabicParenR"/>
            </a:pPr>
            <a:r>
              <a:rPr lang="ru-RU" sz="1600" dirty="0" smtClean="0">
                <a:solidFill>
                  <a:srgbClr val="FFFF66"/>
                </a:solidFill>
              </a:rPr>
              <a:t>Получаем 5-10 кадров </a:t>
            </a:r>
            <a:r>
              <a:rPr lang="en-US" sz="1600" dirty="0" smtClean="0">
                <a:solidFill>
                  <a:srgbClr val="FFFF66"/>
                </a:solidFill>
              </a:rPr>
              <a:t>flat </a:t>
            </a:r>
            <a:r>
              <a:rPr lang="ru-RU" sz="1600" dirty="0" smtClean="0">
                <a:solidFill>
                  <a:srgbClr val="FFFF66"/>
                </a:solidFill>
              </a:rPr>
              <a:t>с экспозицией </a:t>
            </a:r>
            <a:r>
              <a:rPr lang="en-US" sz="1600" dirty="0" smtClean="0">
                <a:solidFill>
                  <a:srgbClr val="FFFF66"/>
                </a:solidFill>
              </a:rPr>
              <a:t>Y </a:t>
            </a:r>
            <a:r>
              <a:rPr lang="ru-RU" sz="1600" dirty="0" smtClean="0">
                <a:solidFill>
                  <a:srgbClr val="FFFF66"/>
                </a:solidFill>
              </a:rPr>
              <a:t>секунд.</a:t>
            </a:r>
          </a:p>
          <a:p>
            <a:pPr marL="342900" indent="-342900">
              <a:buFontTx/>
              <a:buAutoNum type="arabicParenR"/>
            </a:pPr>
            <a:r>
              <a:rPr lang="ru-RU" sz="1600" dirty="0" smtClean="0">
                <a:solidFill>
                  <a:srgbClr val="FFFF66"/>
                </a:solidFill>
              </a:rPr>
              <a:t>Получаем 5-10 кадров </a:t>
            </a:r>
            <a:r>
              <a:rPr lang="en-US" sz="1600" dirty="0" smtClean="0">
                <a:solidFill>
                  <a:srgbClr val="FFFF66"/>
                </a:solidFill>
              </a:rPr>
              <a:t>dark </a:t>
            </a:r>
            <a:r>
              <a:rPr lang="ru-RU" sz="1600" dirty="0">
                <a:solidFill>
                  <a:srgbClr val="FFFF66"/>
                </a:solidFill>
              </a:rPr>
              <a:t>с экспозицией </a:t>
            </a:r>
            <a:r>
              <a:rPr lang="en-US" sz="1600" dirty="0">
                <a:solidFill>
                  <a:srgbClr val="FFFF66"/>
                </a:solidFill>
              </a:rPr>
              <a:t>Y </a:t>
            </a:r>
            <a:r>
              <a:rPr lang="ru-RU" sz="1600" dirty="0">
                <a:solidFill>
                  <a:srgbClr val="FFFF66"/>
                </a:solidFill>
              </a:rPr>
              <a:t>секунд.</a:t>
            </a:r>
          </a:p>
          <a:p>
            <a:pPr marL="342900" indent="-342900">
              <a:buFontTx/>
              <a:buAutoNum type="arabicParenR"/>
            </a:pPr>
            <a:r>
              <a:rPr lang="ru-RU" sz="1600" dirty="0">
                <a:solidFill>
                  <a:srgbClr val="FFFF66"/>
                </a:solidFill>
              </a:rPr>
              <a:t>Вычисляем средний </a:t>
            </a:r>
            <a:r>
              <a:rPr lang="en-US" sz="1600" dirty="0">
                <a:solidFill>
                  <a:srgbClr val="FFFF66"/>
                </a:solidFill>
              </a:rPr>
              <a:t>super-dark</a:t>
            </a:r>
            <a:r>
              <a:rPr lang="ru-RU" sz="1600" dirty="0">
                <a:solidFill>
                  <a:srgbClr val="FFFF66"/>
                </a:solidFill>
              </a:rPr>
              <a:t>.</a:t>
            </a:r>
          </a:p>
          <a:p>
            <a:pPr marL="342900" indent="-342900">
              <a:buFontTx/>
              <a:buAutoNum type="arabicParenR"/>
            </a:pPr>
            <a:r>
              <a:rPr lang="ru-RU" sz="1600" dirty="0">
                <a:solidFill>
                  <a:srgbClr val="FFFF66"/>
                </a:solidFill>
              </a:rPr>
              <a:t>Из каждого кадра </a:t>
            </a:r>
            <a:r>
              <a:rPr lang="en-US" sz="1600" dirty="0">
                <a:solidFill>
                  <a:srgbClr val="FFFF66"/>
                </a:solidFill>
              </a:rPr>
              <a:t>flat </a:t>
            </a:r>
            <a:r>
              <a:rPr lang="ru-RU" sz="1600" dirty="0" smtClean="0">
                <a:solidFill>
                  <a:srgbClr val="FFFF66"/>
                </a:solidFill>
              </a:rPr>
              <a:t>вычитаем </a:t>
            </a:r>
            <a:r>
              <a:rPr lang="en-US" sz="1600" dirty="0">
                <a:solidFill>
                  <a:srgbClr val="FFFF66"/>
                </a:solidFill>
              </a:rPr>
              <a:t>super-dark</a:t>
            </a:r>
            <a:r>
              <a:rPr lang="ru-RU" sz="1600" dirty="0">
                <a:solidFill>
                  <a:srgbClr val="FFFF66"/>
                </a:solidFill>
              </a:rPr>
              <a:t>.</a:t>
            </a:r>
          </a:p>
          <a:p>
            <a:pPr marL="342900" indent="-342900">
              <a:buFontTx/>
              <a:buAutoNum type="arabicParenR"/>
            </a:pPr>
            <a:r>
              <a:rPr lang="ru-RU" sz="1600" dirty="0">
                <a:solidFill>
                  <a:srgbClr val="FFFF66"/>
                </a:solidFill>
              </a:rPr>
              <a:t>Вычисляем средний </a:t>
            </a:r>
            <a:r>
              <a:rPr lang="en-US" sz="1600" dirty="0" smtClean="0">
                <a:solidFill>
                  <a:srgbClr val="FFFF66"/>
                </a:solidFill>
              </a:rPr>
              <a:t>super-</a:t>
            </a:r>
            <a:r>
              <a:rPr lang="en-US" sz="1600" dirty="0">
                <a:solidFill>
                  <a:srgbClr val="FFFF66"/>
                </a:solidFill>
              </a:rPr>
              <a:t> </a:t>
            </a:r>
            <a:r>
              <a:rPr lang="en-US" sz="1600" dirty="0" smtClean="0">
                <a:solidFill>
                  <a:srgbClr val="FFFF66"/>
                </a:solidFill>
              </a:rPr>
              <a:t>flat </a:t>
            </a:r>
            <a:r>
              <a:rPr lang="ru-RU" sz="1600" dirty="0" smtClean="0">
                <a:solidFill>
                  <a:srgbClr val="FFFF66"/>
                </a:solidFill>
              </a:rPr>
              <a:t>и нормируем его.</a:t>
            </a:r>
          </a:p>
          <a:p>
            <a:pPr marL="342900" indent="-342900">
              <a:buFontTx/>
              <a:buAutoNum type="arabicParenR"/>
            </a:pPr>
            <a:r>
              <a:rPr lang="ru-RU" sz="1600" dirty="0" smtClean="0">
                <a:solidFill>
                  <a:srgbClr val="FFFF66"/>
                </a:solidFill>
              </a:rPr>
              <a:t>Делим каждый кадр с объектом на </a:t>
            </a:r>
            <a:r>
              <a:rPr lang="en-US" sz="1600" dirty="0" smtClean="0">
                <a:solidFill>
                  <a:srgbClr val="FFFF66"/>
                </a:solidFill>
              </a:rPr>
              <a:t>super-flat</a:t>
            </a:r>
            <a:r>
              <a:rPr lang="ru-RU" sz="1600" dirty="0" smtClean="0">
                <a:solidFill>
                  <a:srgbClr val="FFFF66"/>
                </a:solidFill>
              </a:rPr>
              <a:t>.</a:t>
            </a:r>
          </a:p>
          <a:p>
            <a:pPr marL="342900" indent="-342900">
              <a:buFontTx/>
              <a:buAutoNum type="arabicParenR"/>
            </a:pPr>
            <a:r>
              <a:rPr lang="ru-RU" sz="1600" dirty="0" smtClean="0">
                <a:solidFill>
                  <a:srgbClr val="FFFF66"/>
                </a:solidFill>
              </a:rPr>
              <a:t>Вычисляем средний кадр с объектом.</a:t>
            </a:r>
            <a:endParaRPr lang="ru-RU" sz="1600" dirty="0">
              <a:solidFill>
                <a:srgbClr val="FFFF66"/>
              </a:solidFill>
            </a:endParaRPr>
          </a:p>
          <a:p>
            <a:pPr marL="342900" indent="-342900">
              <a:buAutoNum type="arabicParenR"/>
            </a:pPr>
            <a:endParaRPr lang="en-US" sz="1600" dirty="0" smtClean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59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83369" y="200307"/>
            <a:ext cx="8632031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FFFF66"/>
                </a:solidFill>
              </a:rPr>
              <a:t>Альтернативная калибровка. </a:t>
            </a:r>
            <a:r>
              <a:rPr lang="ru-RU" sz="1600" dirty="0">
                <a:solidFill>
                  <a:srgbClr val="FFFF66"/>
                </a:solidFill>
              </a:rPr>
              <a:t>Для камер без </a:t>
            </a:r>
            <a:r>
              <a:rPr lang="ru-RU" sz="1600" dirty="0" err="1" smtClean="0">
                <a:solidFill>
                  <a:srgbClr val="FFFF66"/>
                </a:solidFill>
              </a:rPr>
              <a:t>термостабилизации</a:t>
            </a:r>
            <a:r>
              <a:rPr lang="ru-RU" sz="1600" dirty="0" smtClean="0">
                <a:solidFill>
                  <a:srgbClr val="FFFF66"/>
                </a:solidFill>
              </a:rPr>
              <a:t> очень сложно получить правильный кадр </a:t>
            </a:r>
            <a:r>
              <a:rPr lang="en-US" sz="1600" dirty="0" smtClean="0">
                <a:solidFill>
                  <a:srgbClr val="FFFF66"/>
                </a:solidFill>
              </a:rPr>
              <a:t>dark</a:t>
            </a:r>
            <a:r>
              <a:rPr lang="ru-RU" sz="1600" dirty="0" smtClean="0">
                <a:solidFill>
                  <a:srgbClr val="FFFF66"/>
                </a:solidFill>
              </a:rPr>
              <a:t>.</a:t>
            </a:r>
            <a:r>
              <a:rPr lang="en-US" sz="1600" dirty="0" smtClean="0">
                <a:solidFill>
                  <a:srgbClr val="FFFF66"/>
                </a:solidFill>
              </a:rPr>
              <a:t> </a:t>
            </a:r>
            <a:r>
              <a:rPr lang="ru-RU" sz="1600" dirty="0" smtClean="0">
                <a:solidFill>
                  <a:srgbClr val="FFFF66"/>
                </a:solidFill>
              </a:rPr>
              <a:t>Если не стоит задача точной фотометрии, то можно упростить алгоритм.</a:t>
            </a:r>
            <a:endParaRPr lang="en-US" sz="1600" dirty="0" smtClean="0">
              <a:solidFill>
                <a:srgbClr val="FFFF66"/>
              </a:solidFill>
            </a:endParaRPr>
          </a:p>
          <a:p>
            <a:pPr marL="342900" indent="-342900">
              <a:buAutoNum type="arabicParenR"/>
            </a:pPr>
            <a:r>
              <a:rPr lang="ru-RU" sz="1600" dirty="0">
                <a:solidFill>
                  <a:srgbClr val="FFFF66"/>
                </a:solidFill>
              </a:rPr>
              <a:t>Получаем кадры с </a:t>
            </a:r>
            <a:r>
              <a:rPr lang="ru-RU" sz="1600" dirty="0" smtClean="0">
                <a:solidFill>
                  <a:srgbClr val="FFFF66"/>
                </a:solidFill>
              </a:rPr>
              <a:t>объектом.</a:t>
            </a:r>
            <a:endParaRPr lang="ru-RU" sz="1600" dirty="0">
              <a:solidFill>
                <a:srgbClr val="FFFF66"/>
              </a:solidFill>
            </a:endParaRPr>
          </a:p>
          <a:p>
            <a:pPr marL="342900" indent="-342900">
              <a:buFontTx/>
              <a:buAutoNum type="arabicParenR"/>
            </a:pPr>
            <a:r>
              <a:rPr lang="ru-RU" sz="1600" dirty="0">
                <a:solidFill>
                  <a:srgbClr val="FFFF66"/>
                </a:solidFill>
              </a:rPr>
              <a:t>Складываем по медиане (это убирает горячие пиксели</a:t>
            </a:r>
            <a:r>
              <a:rPr lang="ru-RU" sz="1600" dirty="0" smtClean="0">
                <a:solidFill>
                  <a:srgbClr val="FFFF66"/>
                </a:solidFill>
              </a:rPr>
              <a:t>) с выравниваем по звездам.</a:t>
            </a:r>
            <a:endParaRPr lang="ru-RU" sz="1600" dirty="0">
              <a:solidFill>
                <a:srgbClr val="FFFF66"/>
              </a:solidFill>
            </a:endParaRPr>
          </a:p>
          <a:p>
            <a:pPr marL="342900" indent="-342900">
              <a:buAutoNum type="arabicParenR"/>
            </a:pPr>
            <a:r>
              <a:rPr lang="ru-RU" sz="1600" dirty="0" smtClean="0">
                <a:solidFill>
                  <a:srgbClr val="FFFF66"/>
                </a:solidFill>
              </a:rPr>
              <a:t>Оцениваем значение уровня фона, например определяя минимальное значение в самой темной области кадра.</a:t>
            </a:r>
          </a:p>
          <a:p>
            <a:pPr marL="342900" indent="-342900">
              <a:buAutoNum type="arabicParenR"/>
            </a:pPr>
            <a:r>
              <a:rPr lang="ru-RU" sz="1600" dirty="0" smtClean="0">
                <a:solidFill>
                  <a:srgbClr val="FFFF66"/>
                </a:solidFill>
              </a:rPr>
              <a:t>Вычитаем из среднего изображения объекта полученную величину.</a:t>
            </a:r>
            <a:endParaRPr lang="ru-RU" sz="1600" dirty="0">
              <a:solidFill>
                <a:srgbClr val="FFFF66"/>
              </a:solidFill>
            </a:endParaRPr>
          </a:p>
          <a:p>
            <a:pPr marL="342900" indent="-342900">
              <a:buAutoNum type="arabicParenR"/>
            </a:pPr>
            <a:r>
              <a:rPr lang="ru-RU" sz="1600" dirty="0" smtClean="0">
                <a:solidFill>
                  <a:srgbClr val="FFFF66"/>
                </a:solidFill>
              </a:rPr>
              <a:t>Получаем </a:t>
            </a:r>
            <a:r>
              <a:rPr lang="ru-RU" sz="1600" dirty="0">
                <a:solidFill>
                  <a:srgbClr val="FFFF66"/>
                </a:solidFill>
              </a:rPr>
              <a:t>5-10 кадров </a:t>
            </a:r>
            <a:r>
              <a:rPr lang="en-US" sz="1600" dirty="0" smtClean="0">
                <a:solidFill>
                  <a:srgbClr val="FFFF66"/>
                </a:solidFill>
              </a:rPr>
              <a:t>flat</a:t>
            </a:r>
            <a:r>
              <a:rPr lang="ru-RU" sz="1600" dirty="0" smtClean="0">
                <a:solidFill>
                  <a:srgbClr val="FFFF66"/>
                </a:solidFill>
              </a:rPr>
              <a:t>.</a:t>
            </a:r>
            <a:endParaRPr lang="ru-RU" sz="1600" dirty="0">
              <a:solidFill>
                <a:srgbClr val="FFFF66"/>
              </a:solidFill>
            </a:endParaRPr>
          </a:p>
          <a:p>
            <a:pPr marL="342900" indent="-342900">
              <a:buFontTx/>
              <a:buAutoNum type="arabicParenR"/>
            </a:pPr>
            <a:r>
              <a:rPr lang="ru-RU" sz="1600" dirty="0">
                <a:solidFill>
                  <a:srgbClr val="FFFF66"/>
                </a:solidFill>
              </a:rPr>
              <a:t>Складываем по медиане (это убирает горячие пиксели) </a:t>
            </a:r>
            <a:r>
              <a:rPr lang="ru-RU" sz="1600" dirty="0" smtClean="0">
                <a:solidFill>
                  <a:srgbClr val="FFFF66"/>
                </a:solidFill>
              </a:rPr>
              <a:t>со сдвигом в 2-3 пикселя.</a:t>
            </a:r>
          </a:p>
          <a:p>
            <a:pPr marL="342900" indent="-342900">
              <a:buAutoNum type="arabicParenR"/>
            </a:pPr>
            <a:r>
              <a:rPr lang="ru-RU" sz="1600" dirty="0">
                <a:solidFill>
                  <a:srgbClr val="FFFF66"/>
                </a:solidFill>
              </a:rPr>
              <a:t>Оцениваем значение уровня фона, например определяя минимальное значение в самой темной области кадра.</a:t>
            </a:r>
          </a:p>
          <a:p>
            <a:pPr marL="342900" indent="-342900">
              <a:buAutoNum type="arabicParenR"/>
            </a:pPr>
            <a:r>
              <a:rPr lang="ru-RU" sz="1600" dirty="0">
                <a:solidFill>
                  <a:srgbClr val="FFFF66"/>
                </a:solidFill>
              </a:rPr>
              <a:t>Вычитаем из среднего изображения объекта полученную величину.</a:t>
            </a:r>
          </a:p>
          <a:p>
            <a:pPr marL="342900" indent="-342900">
              <a:buFontTx/>
              <a:buAutoNum type="arabicParenR"/>
            </a:pPr>
            <a:r>
              <a:rPr lang="ru-RU" sz="1600" dirty="0" smtClean="0">
                <a:solidFill>
                  <a:srgbClr val="FFFF66"/>
                </a:solidFill>
              </a:rPr>
              <a:t>Делим полученное изображение на максимальное значение для кадра (нормируем).</a:t>
            </a:r>
            <a:endParaRPr lang="ru-RU" sz="1600" dirty="0">
              <a:solidFill>
                <a:srgbClr val="FFFF66"/>
              </a:solidFill>
            </a:endParaRPr>
          </a:p>
          <a:p>
            <a:pPr marL="342900" indent="-342900">
              <a:buFontTx/>
              <a:buAutoNum type="arabicParenR"/>
            </a:pPr>
            <a:r>
              <a:rPr lang="ru-RU" sz="1600" dirty="0">
                <a:solidFill>
                  <a:srgbClr val="FFFF66"/>
                </a:solidFill>
              </a:rPr>
              <a:t>Делим </a:t>
            </a:r>
            <a:r>
              <a:rPr lang="ru-RU" sz="1600" dirty="0" smtClean="0">
                <a:solidFill>
                  <a:srgbClr val="FFFF66"/>
                </a:solidFill>
              </a:rPr>
              <a:t>кадр с объектом на кадр «плоского поля»</a:t>
            </a:r>
            <a:endParaRPr lang="ru-RU" sz="16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88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8600" y="152400"/>
                <a:ext cx="8534400" cy="1503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solidFill>
                      <a:srgbClr val="FFFF66"/>
                    </a:solidFill>
                  </a:rPr>
                  <a:t>У нас есть зашумленные изображения (спектры и т.д.), есть ли способ уменьшить уровень шума? </a:t>
                </a:r>
              </a:p>
              <a:p>
                <a:r>
                  <a:rPr lang="ru-RU" dirty="0" smtClean="0">
                    <a:solidFill>
                      <a:srgbClr val="FFFF66"/>
                    </a:solidFill>
                  </a:rPr>
                  <a:t>Усреднение (сложение) в разных видах (сигма-</a:t>
                </a:r>
                <a:r>
                  <a:rPr lang="ru-RU" dirty="0" err="1" smtClean="0">
                    <a:solidFill>
                      <a:srgbClr val="FFFF66"/>
                    </a:solidFill>
                  </a:rPr>
                  <a:t>клиппинг</a:t>
                </a:r>
                <a:r>
                  <a:rPr lang="ru-RU" dirty="0" smtClean="0">
                    <a:solidFill>
                      <a:srgbClr val="FFFF66"/>
                    </a:solidFill>
                  </a:rPr>
                  <a:t>, медиана, среднее и т.д.) позволяет уменьшить шум примерно в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i="1" smtClean="0">
                            <a:solidFill>
                              <a:srgbClr val="FFFF66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FFFF6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ru-RU" dirty="0" smtClean="0">
                    <a:solidFill>
                      <a:srgbClr val="FFFF66"/>
                    </a:solidFill>
                  </a:rPr>
                  <a:t> раз, где </a:t>
                </a:r>
                <a:r>
                  <a:rPr lang="en-US" dirty="0" smtClean="0">
                    <a:solidFill>
                      <a:srgbClr val="FFFF66"/>
                    </a:solidFill>
                  </a:rPr>
                  <a:t>N – </a:t>
                </a:r>
                <a:r>
                  <a:rPr lang="ru-RU" dirty="0" smtClean="0">
                    <a:solidFill>
                      <a:srgbClr val="FFFF66"/>
                    </a:solidFill>
                  </a:rPr>
                  <a:t>количество «кадров».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2400"/>
                <a:ext cx="8534400" cy="1503425"/>
              </a:xfrm>
              <a:prstGeom prst="rect">
                <a:avLst/>
              </a:prstGeom>
              <a:blipFill rotWithShape="0">
                <a:blip r:embed="rId2"/>
                <a:stretch>
                  <a:fillRect l="-643" t="-2024" b="-56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371600"/>
            <a:ext cx="5562600" cy="4204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2455" y="5638800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66"/>
                </a:solidFill>
              </a:rPr>
              <a:t>Пример показывающий уменьшение шума при сложении 10 «кадров». Усреднение используют для уменьшения случайного шума калибровочных кадров (</a:t>
            </a:r>
            <a:r>
              <a:rPr lang="en-US" dirty="0" smtClean="0">
                <a:solidFill>
                  <a:srgbClr val="FFFF66"/>
                </a:solidFill>
              </a:rPr>
              <a:t>bias, dark, flat)</a:t>
            </a:r>
            <a:r>
              <a:rPr lang="ru-RU" dirty="0">
                <a:solidFill>
                  <a:srgbClr val="FFFF66"/>
                </a:solidFill>
              </a:rPr>
              <a:t>.</a:t>
            </a:r>
            <a:r>
              <a:rPr lang="ru-RU" dirty="0" smtClean="0">
                <a:solidFill>
                  <a:srgbClr val="FFFF6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45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554" y="76200"/>
            <a:ext cx="8885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66"/>
                </a:solidFill>
              </a:rPr>
              <a:t>Сглаживание и фильтрация данных так же позволяет уменьшить шум. Этот метод хорошо работает при хорошей дискретизации – когда типичные размеры деталей много больше размеров «пикселя».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6" r="6968"/>
          <a:stretch/>
        </p:blipFill>
        <p:spPr>
          <a:xfrm>
            <a:off x="533400" y="1749425"/>
            <a:ext cx="8077200" cy="4879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5800" y="1828800"/>
            <a:ext cx="393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Хорошая дискретизация – хорошо!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596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555" y="76200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66"/>
                </a:solidFill>
              </a:rPr>
              <a:t>При умеренной дискретизации все становится хуже. Если ширина слаживающего фильтра мала, то он не убирает шум. Если велика – то он приводит к размыванию деталей. 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5" r="7058"/>
          <a:stretch/>
        </p:blipFill>
        <p:spPr>
          <a:xfrm>
            <a:off x="533399" y="1765171"/>
            <a:ext cx="8030555" cy="47880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3400" y="1828800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Умеренная дискретизация – хуже!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16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" r="6547"/>
          <a:stretch/>
        </p:blipFill>
        <p:spPr>
          <a:xfrm>
            <a:off x="457200" y="1787354"/>
            <a:ext cx="8104894" cy="47602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524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66"/>
                </a:solidFill>
              </a:rPr>
              <a:t>Если размеры деталей сопоставимы с размером «пикселя», то все становится совсем </a:t>
            </a:r>
            <a:r>
              <a:rPr lang="ru-RU" dirty="0">
                <a:solidFill>
                  <a:srgbClr val="FFFF66"/>
                </a:solidFill>
              </a:rPr>
              <a:t>плохо</a:t>
            </a:r>
            <a:r>
              <a:rPr lang="ru-RU" dirty="0" smtClean="0">
                <a:solidFill>
                  <a:srgbClr val="FFFF66"/>
                </a:solidFill>
              </a:rPr>
              <a:t>.</a:t>
            </a:r>
            <a:endParaRPr lang="ru-RU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88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7" r="7020"/>
          <a:stretch/>
        </p:blipFill>
        <p:spPr>
          <a:xfrm>
            <a:off x="304799" y="762000"/>
            <a:ext cx="7600519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2400" y="228600"/>
                <a:ext cx="7934608" cy="3963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 smtClean="0">
                    <a:solidFill>
                      <a:srgbClr val="FFFF66"/>
                    </a:solidFill>
                  </a:rPr>
                  <a:t>Нельзя просто </a:t>
                </a:r>
                <a:r>
                  <a:rPr lang="ru-RU" dirty="0">
                    <a:solidFill>
                      <a:srgbClr val="FFFF66"/>
                    </a:solidFill>
                  </a:rPr>
                  <a:t>вычесть </a:t>
                </a:r>
                <a:r>
                  <a:rPr lang="ru-RU" dirty="0" smtClean="0">
                    <a:solidFill>
                      <a:srgbClr val="FFFF66"/>
                    </a:solidFill>
                  </a:rPr>
                  <a:t>шум, это приведет к увеличению шума в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i="1">
                            <a:solidFill>
                              <a:srgbClr val="FFFF66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b="0" i="1" smtClean="0">
                            <a:solidFill>
                              <a:srgbClr val="FFFF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ru-RU" dirty="0" smtClean="0">
                    <a:solidFill>
                      <a:srgbClr val="FFFF66"/>
                    </a:solidFill>
                  </a:rPr>
                  <a:t>  раз.</a:t>
                </a:r>
                <a:endParaRPr lang="ru-RU" dirty="0">
                  <a:solidFill>
                    <a:srgbClr val="FFFF66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8600"/>
                <a:ext cx="7934608" cy="396327"/>
              </a:xfrm>
              <a:prstGeom prst="rect">
                <a:avLst/>
              </a:prstGeom>
              <a:blipFill rotWithShape="0">
                <a:blip r:embed="rId3"/>
                <a:stretch>
                  <a:fillRect l="-614" t="-1538" r="-461" b="-230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78220" y="5471073"/>
            <a:ext cx="881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66"/>
                </a:solidFill>
              </a:rPr>
              <a:t>Синим показана зашумленная функция. Красным - разница двух зашумленных функций. Амплитуда шума у разности заметно больше.</a:t>
            </a:r>
            <a:endParaRPr lang="ru-RU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19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5273</TotalTime>
  <Words>2114</Words>
  <Application>Microsoft Office PowerPoint</Application>
  <PresentationFormat>Экран (4:3)</PresentationFormat>
  <Paragraphs>153</Paragraphs>
  <Slides>42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6" baseType="lpstr">
      <vt:lpstr>Arial</vt:lpstr>
      <vt:lpstr>Calibri</vt:lpstr>
      <vt:lpstr>Cambria Math</vt:lpstr>
      <vt:lpstr>Оформление по умолчанию</vt:lpstr>
      <vt:lpstr>Немного про статистику шума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krussh</dc:creator>
  <cp:lastModifiedBy>Vadim Krushinsky</cp:lastModifiedBy>
  <cp:revision>109</cp:revision>
  <cp:lastPrinted>1601-01-01T00:00:00Z</cp:lastPrinted>
  <dcterms:created xsi:type="dcterms:W3CDTF">1601-01-01T00:00:00Z</dcterms:created>
  <dcterms:modified xsi:type="dcterms:W3CDTF">2016-09-27T03:25:27Z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